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62" r:id="rId3"/>
    <p:sldId id="257" r:id="rId4"/>
    <p:sldId id="258" r:id="rId5"/>
    <p:sldId id="259" r:id="rId6"/>
    <p:sldId id="263" r:id="rId7"/>
    <p:sldId id="265" r:id="rId8"/>
    <p:sldId id="267" r:id="rId9"/>
    <p:sldId id="266" r:id="rId10"/>
    <p:sldId id="264" r:id="rId11"/>
    <p:sldId id="260" r:id="rId12"/>
    <p:sldId id="261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362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742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342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071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9408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635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87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374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08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686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796FB24-148F-41C2-B5D5-93B15CE1609C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14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796FB24-148F-41C2-B5D5-93B15CE1609C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DE902E8-DDA5-44C4-9D66-7DF265C9ED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092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ieg-dh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mapdeveloper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BE9D142-31CD-4BFA-B909-307D814D7B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 t="6519" r="22193" b="6667"/>
          <a:stretch/>
        </p:blipFill>
        <p:spPr>
          <a:xfrm>
            <a:off x="5149890" y="-18871"/>
            <a:ext cx="7048207" cy="687687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26FCC6-3B1D-473A-97EB-5BF12700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77" y="320831"/>
            <a:ext cx="5056231" cy="2056609"/>
          </a:xfrm>
        </p:spPr>
        <p:txBody>
          <a:bodyPr>
            <a:noAutofit/>
          </a:bodyPr>
          <a:lstStyle/>
          <a:p>
            <a:r>
              <a:rPr lang="de-DE" sz="2800" dirty="0">
                <a:solidFill>
                  <a:srgbClr val="C00000"/>
                </a:solidFill>
              </a:rPr>
              <a:t>CREATING DIGITAL MAPS WITH </a:t>
            </a:r>
            <a:r>
              <a:rPr lang="de-DE" sz="2800" dirty="0" err="1">
                <a:solidFill>
                  <a:srgbClr val="C00000"/>
                </a:solidFill>
              </a:rPr>
              <a:t>Dariah</a:t>
            </a:r>
            <a:r>
              <a:rPr lang="de-DE" sz="2800" dirty="0">
                <a:solidFill>
                  <a:srgbClr val="C00000"/>
                </a:solidFill>
              </a:rPr>
              <a:t> Geobrowser &amp; Palladio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E2197E-CDC7-454A-8E07-BAF823DD6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577" y="3383542"/>
            <a:ext cx="4371848" cy="2194037"/>
          </a:xfrm>
        </p:spPr>
        <p:txBody>
          <a:bodyPr>
            <a:normAutofit/>
          </a:bodyPr>
          <a:lstStyle/>
          <a:p>
            <a:r>
              <a:rPr lang="de-DE" sz="2400" dirty="0">
                <a:latin typeface="Candara" panose="020E0502030303020204" pitchFamily="34" charset="0"/>
              </a:rPr>
              <a:t>DARIAH-DE WORKSHOP</a:t>
            </a:r>
            <a:br>
              <a:rPr lang="de-DE" sz="2400" dirty="0">
                <a:latin typeface="Candara" panose="020E0502030303020204" pitchFamily="34" charset="0"/>
              </a:rPr>
            </a:br>
            <a:r>
              <a:rPr lang="de-DE" sz="2400" dirty="0">
                <a:latin typeface="Candara" panose="020E0502030303020204" pitchFamily="34" charset="0"/>
              </a:rPr>
              <a:t>September 2019</a:t>
            </a:r>
            <a:br>
              <a:rPr lang="de-DE" sz="2400" dirty="0">
                <a:latin typeface="Candara" panose="020E0502030303020204" pitchFamily="34" charset="0"/>
              </a:rPr>
            </a:br>
            <a:br>
              <a:rPr lang="de-DE" sz="2400" dirty="0">
                <a:latin typeface="Candara" panose="020E0502030303020204" pitchFamily="34" charset="0"/>
              </a:rPr>
            </a:br>
            <a:r>
              <a:rPr lang="de-DE" sz="2400" dirty="0">
                <a:latin typeface="Candara" panose="020E0502030303020204" pitchFamily="34" charset="0"/>
              </a:rPr>
              <a:t>Anna Aschauer &amp; Monika Barget</a:t>
            </a:r>
          </a:p>
        </p:txBody>
      </p:sp>
    </p:spTree>
    <p:extLst>
      <p:ext uri="{BB962C8B-B14F-4D97-AF65-F5344CB8AC3E}">
        <p14:creationId xmlns:p14="http://schemas.microsoft.com/office/powerpoint/2010/main" val="1164902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2C5BA-A86C-456F-A537-B7489E588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584" y="316523"/>
            <a:ext cx="5084064" cy="1188720"/>
          </a:xfrm>
        </p:spPr>
        <p:txBody>
          <a:bodyPr>
            <a:noAutofit/>
          </a:bodyPr>
          <a:lstStyle/>
          <a:p>
            <a:r>
              <a:rPr lang="de-DE" sz="3200" dirty="0">
                <a:solidFill>
                  <a:srgbClr val="C00000"/>
                </a:solidFill>
                <a:latin typeface="Candara" panose="020E0502030303020204" pitchFamily="34" charset="0"/>
              </a:rPr>
              <a:t>EXPORT YOUR DATA FROM EXCEL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81925-0E91-4653-AC96-FCB945277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56" r="48029" b="43446"/>
          <a:stretch/>
        </p:blipFill>
        <p:spPr>
          <a:xfrm>
            <a:off x="6612132" y="290398"/>
            <a:ext cx="5157838" cy="6251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FF81E-2937-4B32-9E6A-D0B3FFDBE680}"/>
              </a:ext>
            </a:extLst>
          </p:cNvPr>
          <p:cNvSpPr txBox="1"/>
          <p:nvPr/>
        </p:nvSpPr>
        <p:spPr>
          <a:xfrm>
            <a:off x="654584" y="2070807"/>
            <a:ext cx="52929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Candara" panose="020E0502030303020204" pitchFamily="34" charset="0"/>
              </a:rPr>
              <a:t>Most </a:t>
            </a:r>
            <a:r>
              <a:rPr lang="de-DE" sz="2800" dirty="0" err="1">
                <a:latin typeface="Candara" panose="020E0502030303020204" pitchFamily="34" charset="0"/>
              </a:rPr>
              <a:t>visulisation</a:t>
            </a:r>
            <a:r>
              <a:rPr lang="de-DE" sz="2800" dirty="0">
                <a:latin typeface="Candara" panose="020E0502030303020204" pitchFamily="34" charset="0"/>
              </a:rPr>
              <a:t> </a:t>
            </a:r>
            <a:r>
              <a:rPr lang="de-DE" sz="2800" dirty="0" err="1">
                <a:latin typeface="Candara" panose="020E0502030303020204" pitchFamily="34" charset="0"/>
              </a:rPr>
              <a:t>tools</a:t>
            </a:r>
            <a:r>
              <a:rPr lang="de-DE" sz="2800" dirty="0">
                <a:latin typeface="Candara" panose="020E0502030303020204" pitchFamily="34" charset="0"/>
              </a:rPr>
              <a:t> </a:t>
            </a:r>
            <a:r>
              <a:rPr lang="de-DE" sz="2800" dirty="0" err="1">
                <a:latin typeface="Candara" panose="020E0502030303020204" pitchFamily="34" charset="0"/>
              </a:rPr>
              <a:t>require</a:t>
            </a:r>
            <a:r>
              <a:rPr lang="de-DE" sz="2800" dirty="0">
                <a:latin typeface="Candara" panose="020E0502030303020204" pitchFamily="34" charset="0"/>
              </a:rPr>
              <a:t> a .CSV („</a:t>
            </a:r>
            <a:r>
              <a:rPr lang="de-DE" sz="2800" dirty="0" err="1">
                <a:latin typeface="Candara" panose="020E0502030303020204" pitchFamily="34" charset="0"/>
              </a:rPr>
              <a:t>Comma</a:t>
            </a:r>
            <a:r>
              <a:rPr lang="de-DE" sz="2800" dirty="0">
                <a:latin typeface="Candara" panose="020E0502030303020204" pitchFamily="34" charset="0"/>
              </a:rPr>
              <a:t> </a:t>
            </a:r>
            <a:r>
              <a:rPr lang="de-DE" sz="2800" dirty="0" err="1">
                <a:latin typeface="Candara" panose="020E0502030303020204" pitchFamily="34" charset="0"/>
              </a:rPr>
              <a:t>Separated</a:t>
            </a:r>
            <a:r>
              <a:rPr lang="de-DE" sz="2800" dirty="0">
                <a:latin typeface="Candara" panose="020E0502030303020204" pitchFamily="34" charset="0"/>
              </a:rPr>
              <a:t> Value“) </a:t>
            </a:r>
            <a:r>
              <a:rPr lang="de-DE" sz="2800" dirty="0" err="1">
                <a:latin typeface="Candara" panose="020E0502030303020204" pitchFamily="34" charset="0"/>
              </a:rPr>
              <a:t>file</a:t>
            </a:r>
            <a:r>
              <a:rPr lang="de-DE" sz="2800" dirty="0">
                <a:latin typeface="Candara" panose="020E0502030303020204" pitchFamily="34" charset="0"/>
              </a:rPr>
              <a:t>.</a:t>
            </a:r>
            <a:br>
              <a:rPr lang="de-DE" sz="2800" dirty="0">
                <a:latin typeface="Candara" panose="020E0502030303020204" pitchFamily="34" charset="0"/>
              </a:rPr>
            </a:br>
            <a:br>
              <a:rPr lang="de-DE" sz="2800" dirty="0">
                <a:latin typeface="Candara" panose="020E0502030303020204" pitchFamily="34" charset="0"/>
              </a:rPr>
            </a:br>
            <a:r>
              <a:rPr lang="de-DE" sz="2800" dirty="0">
                <a:latin typeface="Candara" panose="020E0502030303020204" pitchFamily="34" charset="0"/>
              </a:rPr>
              <a:t>EXCEL </a:t>
            </a:r>
            <a:r>
              <a:rPr lang="de-DE" sz="2800" dirty="0" err="1">
                <a:latin typeface="Candara" panose="020E0502030303020204" pitchFamily="34" charset="0"/>
              </a:rPr>
              <a:t>can</a:t>
            </a:r>
            <a:r>
              <a:rPr lang="de-DE" sz="2800" dirty="0">
                <a:latin typeface="Candara" panose="020E0502030303020204" pitchFamily="34" charset="0"/>
              </a:rPr>
              <a:t> </a:t>
            </a:r>
            <a:r>
              <a:rPr lang="de-DE" sz="2800" dirty="0" err="1">
                <a:latin typeface="Candara" panose="020E0502030303020204" pitchFamily="34" charset="0"/>
              </a:rPr>
              <a:t>create</a:t>
            </a:r>
            <a:r>
              <a:rPr lang="de-DE" sz="2800" dirty="0">
                <a:latin typeface="Candara" panose="020E0502030303020204" pitchFamily="34" charset="0"/>
              </a:rPr>
              <a:t> .CSV </a:t>
            </a:r>
            <a:r>
              <a:rPr lang="de-DE" sz="2800" dirty="0" err="1">
                <a:latin typeface="Candara" panose="020E0502030303020204" pitchFamily="34" charset="0"/>
              </a:rPr>
              <a:t>files</a:t>
            </a:r>
            <a:r>
              <a:rPr lang="de-DE" sz="2800" dirty="0">
                <a:latin typeface="Candara" panose="020E0502030303020204" pitchFamily="34" charset="0"/>
              </a:rPr>
              <a:t> </a:t>
            </a:r>
            <a:r>
              <a:rPr lang="de-DE" sz="2800" dirty="0" err="1">
                <a:latin typeface="Candara" panose="020E0502030303020204" pitchFamily="34" charset="0"/>
              </a:rPr>
              <a:t>when</a:t>
            </a:r>
            <a:r>
              <a:rPr lang="de-DE" sz="2800" dirty="0">
                <a:latin typeface="Candara" panose="020E0502030303020204" pitchFamily="34" charset="0"/>
              </a:rPr>
              <a:t> </a:t>
            </a:r>
            <a:r>
              <a:rPr lang="de-DE" sz="2800" dirty="0" err="1">
                <a:latin typeface="Candara" panose="020E0502030303020204" pitchFamily="34" charset="0"/>
              </a:rPr>
              <a:t>you</a:t>
            </a:r>
            <a:r>
              <a:rPr lang="de-DE" sz="2800" dirty="0">
                <a:latin typeface="Candara" panose="020E0502030303020204" pitchFamily="34" charset="0"/>
              </a:rPr>
              <a:t> </a:t>
            </a:r>
            <a:r>
              <a:rPr lang="de-DE" sz="2800" dirty="0" err="1">
                <a:latin typeface="Candara" panose="020E0502030303020204" pitchFamily="34" charset="0"/>
              </a:rPr>
              <a:t>select</a:t>
            </a:r>
            <a:r>
              <a:rPr lang="de-DE" sz="2800" dirty="0">
                <a:latin typeface="Candara" panose="020E0502030303020204" pitchFamily="34" charset="0"/>
              </a:rPr>
              <a:t> „save </a:t>
            </a:r>
            <a:r>
              <a:rPr lang="de-DE" sz="2800" dirty="0" err="1">
                <a:latin typeface="Candara" panose="020E0502030303020204" pitchFamily="34" charset="0"/>
              </a:rPr>
              <a:t>as</a:t>
            </a:r>
            <a:r>
              <a:rPr lang="de-DE" sz="2800" dirty="0">
                <a:latin typeface="Candara" panose="020E0502030303020204" pitchFamily="34" charset="0"/>
              </a:rPr>
              <a:t>“ and </a:t>
            </a:r>
            <a:r>
              <a:rPr lang="de-DE" sz="2800" dirty="0" err="1">
                <a:latin typeface="Candara" panose="020E0502030303020204" pitchFamily="34" charset="0"/>
              </a:rPr>
              <a:t>choose</a:t>
            </a:r>
            <a:r>
              <a:rPr lang="de-DE" sz="2800" dirty="0">
                <a:latin typeface="Candara" panose="020E0502030303020204" pitchFamily="34" charset="0"/>
              </a:rPr>
              <a:t> CSV </a:t>
            </a:r>
            <a:r>
              <a:rPr lang="de-DE" sz="2800" dirty="0" err="1">
                <a:latin typeface="Candara" panose="020E0502030303020204" pitchFamily="34" charset="0"/>
              </a:rPr>
              <a:t>for</a:t>
            </a:r>
            <a:r>
              <a:rPr lang="de-DE" sz="2800" dirty="0">
                <a:latin typeface="Candara" panose="020E0502030303020204" pitchFamily="34" charset="0"/>
              </a:rPr>
              <a:t> Macintosh </a:t>
            </a:r>
            <a:r>
              <a:rPr lang="de-DE" sz="2800" dirty="0" err="1">
                <a:latin typeface="Candara" panose="020E0502030303020204" pitchFamily="34" charset="0"/>
              </a:rPr>
              <a:t>or</a:t>
            </a:r>
            <a:r>
              <a:rPr lang="de-DE" sz="2800" dirty="0">
                <a:latin typeface="Candara" panose="020E0502030303020204" pitchFamily="34" charset="0"/>
              </a:rPr>
              <a:t> CSV </a:t>
            </a:r>
            <a:r>
              <a:rPr lang="de-DE" sz="2800" dirty="0" err="1">
                <a:latin typeface="Candara" panose="020E0502030303020204" pitchFamily="34" charset="0"/>
              </a:rPr>
              <a:t>for</a:t>
            </a:r>
            <a:r>
              <a:rPr lang="de-DE" sz="2800" dirty="0">
                <a:latin typeface="Candara" panose="020E0502030303020204" pitchFamily="34" charset="0"/>
              </a:rPr>
              <a:t> MS-DOS </a:t>
            </a:r>
            <a:r>
              <a:rPr lang="de-DE" sz="2800" dirty="0" err="1">
                <a:latin typeface="Candara" panose="020E0502030303020204" pitchFamily="34" charset="0"/>
              </a:rPr>
              <a:t>from</a:t>
            </a:r>
            <a:r>
              <a:rPr lang="de-DE" sz="2800" dirty="0">
                <a:latin typeface="Candara" panose="020E0502030303020204" pitchFamily="34" charset="0"/>
              </a:rPr>
              <a:t> </a:t>
            </a:r>
            <a:r>
              <a:rPr lang="de-DE" sz="2800" dirty="0" err="1">
                <a:latin typeface="Candara" panose="020E0502030303020204" pitchFamily="34" charset="0"/>
              </a:rPr>
              <a:t>the</a:t>
            </a:r>
            <a:r>
              <a:rPr lang="de-DE" sz="2800" dirty="0">
                <a:latin typeface="Candara" panose="020E0502030303020204" pitchFamily="34" charset="0"/>
              </a:rPr>
              <a:t> </a:t>
            </a:r>
            <a:r>
              <a:rPr lang="de-DE" sz="2800" dirty="0" err="1">
                <a:latin typeface="Candara" panose="020E0502030303020204" pitchFamily="34" charset="0"/>
              </a:rPr>
              <a:t>drop</a:t>
            </a:r>
            <a:r>
              <a:rPr lang="de-DE" sz="2800" dirty="0">
                <a:latin typeface="Candara" panose="020E0502030303020204" pitchFamily="34" charset="0"/>
              </a:rPr>
              <a:t>-down </a:t>
            </a:r>
            <a:r>
              <a:rPr lang="de-DE" sz="2800" dirty="0" err="1">
                <a:latin typeface="Candara" panose="020E0502030303020204" pitchFamily="34" charset="0"/>
              </a:rPr>
              <a:t>menu</a:t>
            </a:r>
            <a:r>
              <a:rPr lang="de-DE" sz="2800" dirty="0">
                <a:latin typeface="Candara" panose="020E0502030303020204" pitchFamily="34" charset="0"/>
              </a:rPr>
              <a:t>.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5534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A4CF4-0450-4D31-A368-DDB0FF469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664" y="272395"/>
            <a:ext cx="10273525" cy="1499616"/>
          </a:xfrm>
        </p:spPr>
        <p:txBody>
          <a:bodyPr>
            <a:normAutofit/>
          </a:bodyPr>
          <a:lstStyle/>
          <a:p>
            <a:r>
              <a:rPr lang="de-DE" sz="3200" dirty="0" err="1">
                <a:solidFill>
                  <a:srgbClr val="C00000"/>
                </a:solidFill>
                <a:latin typeface="Candara" panose="020E0502030303020204" pitchFamily="34" charset="0"/>
              </a:rPr>
              <a:t>Creating</a:t>
            </a:r>
            <a:r>
              <a:rPr lang="de-DE" sz="3200" dirty="0">
                <a:solidFill>
                  <a:srgbClr val="C00000"/>
                </a:solidFill>
                <a:latin typeface="Candara" panose="020E0502030303020204" pitchFamily="34" charset="0"/>
              </a:rPr>
              <a:t> Maps </a:t>
            </a:r>
            <a:r>
              <a:rPr lang="de-DE" sz="3200" dirty="0" err="1">
                <a:solidFill>
                  <a:srgbClr val="C00000"/>
                </a:solidFill>
                <a:latin typeface="Candara" panose="020E0502030303020204" pitchFamily="34" charset="0"/>
              </a:rPr>
              <a:t>with</a:t>
            </a:r>
            <a:r>
              <a:rPr lang="de-DE" sz="3200" dirty="0">
                <a:solidFill>
                  <a:srgbClr val="C00000"/>
                </a:solidFill>
                <a:latin typeface="Candara" panose="020E0502030303020204" pitchFamily="34" charset="0"/>
              </a:rPr>
              <a:t> DARIAH-DE Geobrowser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6DEA4-159E-4841-A1E8-CAB6EBCDC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938" y="1394916"/>
            <a:ext cx="9232398" cy="519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1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4ACEB-AB48-45B1-933D-2541D0293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086" y="0"/>
            <a:ext cx="9720072" cy="1419138"/>
          </a:xfrm>
        </p:spPr>
        <p:txBody>
          <a:bodyPr>
            <a:normAutofit/>
          </a:bodyPr>
          <a:lstStyle/>
          <a:p>
            <a:r>
              <a:rPr lang="de-DE" sz="3200" dirty="0">
                <a:solidFill>
                  <a:srgbClr val="C00000"/>
                </a:solidFill>
                <a:latin typeface="Candara" panose="020E0502030303020204" pitchFamily="34" charset="0"/>
              </a:rPr>
              <a:t>CREATING MAPS WITH Palladio (Stanford)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C5491-41A0-4AF2-8339-52F8E293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066" y="1137920"/>
            <a:ext cx="9634365" cy="5416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BF4B88-8852-4BAF-A9A7-87D978B3D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89" y="2254664"/>
            <a:ext cx="5967663" cy="33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8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32B5-B370-4A64-ACFD-4222767D8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99616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rgbClr val="C00000"/>
                </a:solidFill>
                <a:latin typeface="Candara" panose="020E0502030303020204" pitchFamily="34" charset="0"/>
              </a:rPr>
              <a:t>USE CASE: </a:t>
            </a:r>
            <a:br>
              <a:rPr lang="de-DE" sz="3200" dirty="0">
                <a:solidFill>
                  <a:srgbClr val="C00000"/>
                </a:solidFill>
                <a:latin typeface="Candara" panose="020E0502030303020204" pitchFamily="34" charset="0"/>
              </a:rPr>
            </a:br>
            <a:r>
              <a:rPr lang="de-DE" sz="3200" dirty="0">
                <a:solidFill>
                  <a:srgbClr val="C00000"/>
                </a:solidFill>
                <a:latin typeface="Candara" panose="020E0502030303020204" pitchFamily="34" charset="0"/>
              </a:rPr>
              <a:t>EMIGRATION OF GERMAN REVOLUTIONARIES 1848/1849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6E13F-95E3-457D-9CDE-E6D87942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4957" y="4969043"/>
            <a:ext cx="7260056" cy="1203157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Für diese Karte wurden die biographischen Daten von acht beliebig ausgewählten Revolutionären verwendet. Die Ebenen („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“) in verschiedenen Farben können im Kasten links ein- und ausgeblendet werden. Im Kasten rechts werden die Farben und Verbindungslinien geändert. Auch die Hintergrundkarte („</a:t>
            </a:r>
            <a:r>
              <a:rPr lang="de-DE" dirty="0" err="1"/>
              <a:t>tiles</a:t>
            </a:r>
            <a:r>
              <a:rPr lang="de-DE" dirty="0"/>
              <a:t>“) kann angepasst werden. Es stehen u.a. Satellitenbilder und moderne Straßenkarten zur Verfügung.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AB1D7-7AC6-4547-81A4-F4756C225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79" b="7348"/>
          <a:stretch/>
        </p:blipFill>
        <p:spPr>
          <a:xfrm>
            <a:off x="485567" y="1341120"/>
            <a:ext cx="11220865" cy="525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6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456AD-F9DC-428D-A8D5-DF08C8B24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080" y="162052"/>
            <a:ext cx="9564624" cy="1188720"/>
          </a:xfrm>
        </p:spPr>
        <p:txBody>
          <a:bodyPr>
            <a:noAutofit/>
          </a:bodyPr>
          <a:lstStyle/>
          <a:p>
            <a:pPr algn="ctr"/>
            <a:r>
              <a:rPr lang="de-DE" sz="3200" dirty="0">
                <a:solidFill>
                  <a:srgbClr val="C00000"/>
                </a:solidFill>
                <a:latin typeface="Candara" panose="020E0502030303020204" pitchFamily="34" charset="0"/>
              </a:rPr>
              <a:t>GET STARTED WITH OUR HANDS-ON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72EC5-03CD-45E1-84BB-58FD091B0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1" y="2047240"/>
            <a:ext cx="4927600" cy="4140200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lang="de-DE" sz="9600" dirty="0">
                <a:latin typeface="Candara" panose="020E0502030303020204" pitchFamily="34" charset="0"/>
              </a:rPr>
              <a:t> IEG Digital </a:t>
            </a:r>
            <a:r>
              <a:rPr lang="de-DE" sz="9600" dirty="0" err="1">
                <a:latin typeface="Candara" panose="020E0502030303020204" pitchFamily="34" charset="0"/>
              </a:rPr>
              <a:t>Historial</a:t>
            </a:r>
            <a:r>
              <a:rPr lang="de-DE" sz="9600" dirty="0">
                <a:latin typeface="Candara" panose="020E0502030303020204" pitchFamily="34" charset="0"/>
              </a:rPr>
              <a:t> Research on GITHUB: </a:t>
            </a:r>
            <a:r>
              <a:rPr lang="de-DE" sz="9600" dirty="0">
                <a:latin typeface="Candara" panose="020E0502030303020204" pitchFamily="34" charset="0"/>
                <a:hlinkClick r:id="rId2"/>
              </a:rPr>
              <a:t>https://github.com/ieg-dhr/</a:t>
            </a:r>
            <a:br>
              <a:rPr lang="de-DE" sz="9600" dirty="0">
                <a:latin typeface="Candara" panose="020E0502030303020204" pitchFamily="34" charset="0"/>
              </a:rPr>
            </a:br>
            <a:endParaRPr lang="de-DE" sz="9600" dirty="0">
              <a:latin typeface="Candara" panose="020E0502030303020204" pitchFamily="34" charset="0"/>
            </a:endParaRPr>
          </a:p>
          <a:p>
            <a:pPr algn="ctr"/>
            <a:r>
              <a:rPr lang="de-DE" sz="9600" dirty="0">
                <a:latin typeface="Candara" panose="020E0502030303020204" pitchFamily="34" charset="0"/>
              </a:rPr>
              <a:t>Sample </a:t>
            </a:r>
            <a:r>
              <a:rPr lang="de-DE" sz="9600" dirty="0" err="1">
                <a:latin typeface="Candara" panose="020E0502030303020204" pitchFamily="34" charset="0"/>
              </a:rPr>
              <a:t>files</a:t>
            </a:r>
            <a:r>
              <a:rPr lang="de-DE" sz="9600" dirty="0">
                <a:latin typeface="Candara" panose="020E0502030303020204" pitchFamily="34" charset="0"/>
              </a:rPr>
              <a:t> </a:t>
            </a:r>
            <a:r>
              <a:rPr lang="de-DE" sz="9600" dirty="0" err="1">
                <a:latin typeface="Candara" panose="020E0502030303020204" pitchFamily="34" charset="0"/>
              </a:rPr>
              <a:t>for</a:t>
            </a:r>
            <a:r>
              <a:rPr lang="de-DE" sz="9600" dirty="0">
                <a:latin typeface="Candara" panose="020E0502030303020204" pitchFamily="34" charset="0"/>
              </a:rPr>
              <a:t> </a:t>
            </a:r>
            <a:r>
              <a:rPr lang="de-DE" sz="9600" dirty="0" err="1">
                <a:latin typeface="Candara" panose="020E0502030303020204" pitchFamily="34" charset="0"/>
              </a:rPr>
              <a:t>today‘s</a:t>
            </a:r>
            <a:r>
              <a:rPr lang="de-DE" sz="9600" dirty="0">
                <a:latin typeface="Candara" panose="020E0502030303020204" pitchFamily="34" charset="0"/>
              </a:rPr>
              <a:t> </a:t>
            </a:r>
            <a:r>
              <a:rPr lang="de-DE" sz="9600" dirty="0" err="1">
                <a:latin typeface="Candara" panose="020E0502030303020204" pitchFamily="34" charset="0"/>
              </a:rPr>
              <a:t>session</a:t>
            </a:r>
            <a:r>
              <a:rPr lang="de-DE" sz="9600" dirty="0">
                <a:latin typeface="Candara" panose="020E0502030303020204" pitchFamily="34" charset="0"/>
              </a:rPr>
              <a:t>: all </a:t>
            </a:r>
            <a:r>
              <a:rPr lang="de-DE" sz="9600" dirty="0" err="1">
                <a:latin typeface="Candara" panose="020E0502030303020204" pitchFamily="34" charset="0"/>
              </a:rPr>
              <a:t>files</a:t>
            </a:r>
            <a:r>
              <a:rPr lang="de-DE" sz="9600" dirty="0">
                <a:latin typeface="Candara" panose="020E0502030303020204" pitchFamily="34" charset="0"/>
              </a:rPr>
              <a:t> </a:t>
            </a:r>
            <a:r>
              <a:rPr lang="de-DE" sz="9600" dirty="0" err="1">
                <a:latin typeface="Candara" panose="020E0502030303020204" pitchFamily="34" charset="0"/>
              </a:rPr>
              <a:t>relating</a:t>
            </a:r>
            <a:r>
              <a:rPr lang="de-DE" sz="9600" dirty="0">
                <a:latin typeface="Candara" panose="020E0502030303020204" pitchFamily="34" charset="0"/>
              </a:rPr>
              <a:t> </a:t>
            </a:r>
            <a:r>
              <a:rPr lang="de-DE" sz="9600" dirty="0" err="1">
                <a:latin typeface="Candara" panose="020E0502030303020204" pitchFamily="34" charset="0"/>
              </a:rPr>
              <a:t>to</a:t>
            </a:r>
            <a:r>
              <a:rPr lang="de-DE" sz="9600" dirty="0">
                <a:latin typeface="Candara" panose="020E0502030303020204" pitchFamily="34" charset="0"/>
              </a:rPr>
              <a:t> </a:t>
            </a:r>
            <a:r>
              <a:rPr lang="de-DE" sz="9600" dirty="0" err="1">
                <a:latin typeface="Candara" panose="020E0502030303020204" pitchFamily="34" charset="0"/>
              </a:rPr>
              <a:t>the</a:t>
            </a:r>
            <a:r>
              <a:rPr lang="de-DE" sz="9600" dirty="0">
                <a:latin typeface="Candara" panose="020E0502030303020204" pitchFamily="34" charset="0"/>
              </a:rPr>
              <a:t> German Pietist </a:t>
            </a:r>
            <a:r>
              <a:rPr lang="de-DE" sz="9600" dirty="0" err="1">
                <a:latin typeface="Candara" panose="020E0502030303020204" pitchFamily="34" charset="0"/>
              </a:rPr>
              <a:t>community</a:t>
            </a:r>
            <a:r>
              <a:rPr lang="de-DE" sz="9600" dirty="0">
                <a:latin typeface="Candara" panose="020E0502030303020204" pitchFamily="34" charset="0"/>
              </a:rPr>
              <a:t> in Russia in </a:t>
            </a:r>
            <a:r>
              <a:rPr lang="de-DE" sz="9600" dirty="0" err="1">
                <a:latin typeface="Candara" panose="020E0502030303020204" pitchFamily="34" charset="0"/>
              </a:rPr>
              <a:t>the</a:t>
            </a:r>
            <a:r>
              <a:rPr lang="de-DE" sz="9600" dirty="0">
                <a:latin typeface="Candara" panose="020E0502030303020204" pitchFamily="34" charset="0"/>
              </a:rPr>
              <a:t> „dariah_sep2019“ </a:t>
            </a:r>
            <a:r>
              <a:rPr lang="de-DE" sz="9600" dirty="0" err="1">
                <a:latin typeface="Candara" panose="020E0502030303020204" pitchFamily="34" charset="0"/>
              </a:rPr>
              <a:t>folder</a:t>
            </a:r>
            <a:br>
              <a:rPr lang="de-DE" sz="9600" dirty="0">
                <a:latin typeface="Candara" panose="020E0502030303020204" pitchFamily="34" charset="0"/>
              </a:rPr>
            </a:br>
            <a:endParaRPr lang="de-DE" sz="9600" dirty="0">
              <a:latin typeface="Candara" panose="020E0502030303020204" pitchFamily="34" charset="0"/>
            </a:endParaRPr>
          </a:p>
          <a:p>
            <a:pPr algn="ctr"/>
            <a:endParaRPr lang="de-DE" sz="4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3C20A5-EA11-4C29-B6D7-B425127CA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84" t="10223" r="10391" b="31703"/>
          <a:stretch/>
        </p:blipFill>
        <p:spPr>
          <a:xfrm>
            <a:off x="5188451" y="1480820"/>
            <a:ext cx="6434590" cy="263652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8355026-85B0-4B7B-AF18-690CCDDA53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50" t="53777" r="10800" b="13629"/>
          <a:stretch/>
        </p:blipFill>
        <p:spPr>
          <a:xfrm>
            <a:off x="5188451" y="4450080"/>
            <a:ext cx="6516624" cy="15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7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19152-1664-4045-BF5C-78B6BAE5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WER oder WAS IST PARIS?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EA1F423-60FC-4D12-AAFA-2C635E0941D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6" r="11766"/>
          <a:stretch>
            <a:fillRect/>
          </a:stretch>
        </p:blipFill>
        <p:spPr>
          <a:xfrm>
            <a:off x="0" y="0"/>
            <a:ext cx="6096000" cy="45720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6F9D75-0AF5-4F4D-87BB-509E8B7AA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3" b="-5373"/>
          <a:stretch/>
        </p:blipFill>
        <p:spPr>
          <a:xfrm>
            <a:off x="6080400" y="0"/>
            <a:ext cx="6111600" cy="4831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DE4727-2D7B-4CE7-B113-9AC5CD306707}"/>
              </a:ext>
            </a:extLst>
          </p:cNvPr>
          <p:cNvSpPr txBox="1"/>
          <p:nvPr/>
        </p:nvSpPr>
        <p:spPr>
          <a:xfrm>
            <a:off x="6642768" y="4983990"/>
            <a:ext cx="55492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C00000"/>
                </a:solidFill>
                <a:latin typeface="Candara" panose="020E0502030303020204" pitchFamily="34" charset="0"/>
              </a:rPr>
              <a:t>What</a:t>
            </a:r>
            <a:r>
              <a:rPr lang="de-DE" sz="2800" dirty="0">
                <a:solidFill>
                  <a:srgbClr val="C00000"/>
                </a:solidFill>
                <a:latin typeface="Candara" panose="020E0502030303020204" pitchFamily="34" charset="0"/>
              </a:rPr>
              <a:t> </a:t>
            </a:r>
            <a:r>
              <a:rPr lang="de-DE" sz="2800" dirty="0" err="1">
                <a:solidFill>
                  <a:srgbClr val="C00000"/>
                </a:solidFill>
                <a:latin typeface="Candara" panose="020E0502030303020204" pitchFamily="34" charset="0"/>
              </a:rPr>
              <a:t>or</a:t>
            </a:r>
            <a:r>
              <a:rPr lang="de-DE" sz="2800" dirty="0">
                <a:solidFill>
                  <a:srgbClr val="C00000"/>
                </a:solidFill>
                <a:latin typeface="Candara" panose="020E0502030303020204" pitchFamily="34" charset="0"/>
              </a:rPr>
              <a:t> </a:t>
            </a:r>
            <a:r>
              <a:rPr lang="de-DE" sz="2800" dirty="0" err="1">
                <a:solidFill>
                  <a:srgbClr val="C00000"/>
                </a:solidFill>
                <a:latin typeface="Candara" panose="020E0502030303020204" pitchFamily="34" charset="0"/>
              </a:rPr>
              <a:t>who</a:t>
            </a:r>
            <a:r>
              <a:rPr lang="de-DE" sz="2800" dirty="0">
                <a:solidFill>
                  <a:srgbClr val="C00000"/>
                </a:solidFill>
                <a:latin typeface="Candara" panose="020E0502030303020204" pitchFamily="34" charset="0"/>
              </a:rPr>
              <a:t> </a:t>
            </a:r>
            <a:r>
              <a:rPr lang="de-DE" sz="2800" dirty="0" err="1">
                <a:solidFill>
                  <a:srgbClr val="C00000"/>
                </a:solidFill>
                <a:latin typeface="Candara" panose="020E0502030303020204" pitchFamily="34" charset="0"/>
              </a:rPr>
              <a:t>is</a:t>
            </a:r>
            <a:r>
              <a:rPr lang="de-DE" sz="2800" dirty="0">
                <a:solidFill>
                  <a:srgbClr val="C00000"/>
                </a:solidFill>
                <a:latin typeface="Candara" panose="020E0502030303020204" pitchFamily="34" charset="0"/>
              </a:rPr>
              <a:t> PARIS? – Keep in </a:t>
            </a:r>
            <a:r>
              <a:rPr lang="de-DE" sz="2800" dirty="0" err="1">
                <a:solidFill>
                  <a:srgbClr val="C00000"/>
                </a:solidFill>
                <a:latin typeface="Candara" panose="020E0502030303020204" pitchFamily="34" charset="0"/>
              </a:rPr>
              <a:t>mind</a:t>
            </a:r>
            <a:r>
              <a:rPr lang="de-DE" sz="2800" dirty="0">
                <a:solidFill>
                  <a:srgbClr val="C00000"/>
                </a:solidFill>
                <a:latin typeface="Candara" panose="020E0502030303020204" pitchFamily="34" charset="0"/>
              </a:rPr>
              <a:t> </a:t>
            </a:r>
            <a:r>
              <a:rPr lang="de-DE" sz="2800" dirty="0" err="1">
                <a:solidFill>
                  <a:srgbClr val="C00000"/>
                </a:solidFill>
                <a:latin typeface="Candara" panose="020E0502030303020204" pitchFamily="34" charset="0"/>
              </a:rPr>
              <a:t>that</a:t>
            </a:r>
            <a:r>
              <a:rPr lang="de-DE" sz="2800" dirty="0">
                <a:solidFill>
                  <a:srgbClr val="C00000"/>
                </a:solidFill>
                <a:latin typeface="Candara" panose="020E0502030303020204" pitchFamily="34" charset="0"/>
              </a:rPr>
              <a:t> </a:t>
            </a:r>
            <a:r>
              <a:rPr lang="de-DE" sz="2800" dirty="0" err="1">
                <a:solidFill>
                  <a:srgbClr val="C00000"/>
                </a:solidFill>
                <a:latin typeface="Candara" panose="020E0502030303020204" pitchFamily="34" charset="0"/>
              </a:rPr>
              <a:t>computers</a:t>
            </a:r>
            <a:r>
              <a:rPr lang="de-DE" sz="2800" dirty="0">
                <a:solidFill>
                  <a:srgbClr val="C00000"/>
                </a:solidFill>
                <a:latin typeface="Candara" panose="020E0502030303020204" pitchFamily="34" charset="0"/>
              </a:rPr>
              <a:t> </a:t>
            </a:r>
            <a:r>
              <a:rPr lang="de-DE" sz="2800" dirty="0" err="1">
                <a:solidFill>
                  <a:srgbClr val="C00000"/>
                </a:solidFill>
                <a:latin typeface="Candara" panose="020E0502030303020204" pitchFamily="34" charset="0"/>
              </a:rPr>
              <a:t>can</a:t>
            </a:r>
            <a:r>
              <a:rPr lang="de-DE" sz="2800" dirty="0">
                <a:solidFill>
                  <a:srgbClr val="C00000"/>
                </a:solidFill>
                <a:latin typeface="Candara" panose="020E0502030303020204" pitchFamily="34" charset="0"/>
              </a:rPr>
              <a:t> </a:t>
            </a:r>
            <a:r>
              <a:rPr lang="de-DE" sz="2800" dirty="0" err="1">
                <a:solidFill>
                  <a:srgbClr val="C00000"/>
                </a:solidFill>
                <a:latin typeface="Candara" panose="020E0502030303020204" pitchFamily="34" charset="0"/>
              </a:rPr>
              <a:t>only</a:t>
            </a:r>
            <a:r>
              <a:rPr lang="de-DE" sz="2800" dirty="0">
                <a:solidFill>
                  <a:srgbClr val="C00000"/>
                </a:solidFill>
                <a:latin typeface="Candara" panose="020E0502030303020204" pitchFamily="34" charset="0"/>
              </a:rPr>
              <a:t> „</a:t>
            </a:r>
            <a:r>
              <a:rPr lang="de-DE" sz="2800" dirty="0" err="1">
                <a:solidFill>
                  <a:srgbClr val="C00000"/>
                </a:solidFill>
                <a:latin typeface="Candara" panose="020E0502030303020204" pitchFamily="34" charset="0"/>
              </a:rPr>
              <a:t>read</a:t>
            </a:r>
            <a:r>
              <a:rPr lang="de-DE" sz="2800" dirty="0">
                <a:solidFill>
                  <a:srgbClr val="C00000"/>
                </a:solidFill>
                <a:latin typeface="Candara" panose="020E0502030303020204" pitchFamily="34" charset="0"/>
              </a:rPr>
              <a:t>“ </a:t>
            </a:r>
            <a:r>
              <a:rPr lang="de-DE" sz="2800" dirty="0" err="1">
                <a:solidFill>
                  <a:srgbClr val="C00000"/>
                </a:solidFill>
                <a:latin typeface="Candara" panose="020E0502030303020204" pitchFamily="34" charset="0"/>
              </a:rPr>
              <a:t>structured</a:t>
            </a:r>
            <a:r>
              <a:rPr lang="de-DE" sz="2800" dirty="0">
                <a:solidFill>
                  <a:srgbClr val="C00000"/>
                </a:solidFill>
                <a:latin typeface="Candara" panose="020E0502030303020204" pitchFamily="34" charset="0"/>
              </a:rPr>
              <a:t> </a:t>
            </a:r>
            <a:r>
              <a:rPr lang="de-DE" sz="2800" dirty="0" err="1">
                <a:solidFill>
                  <a:srgbClr val="C00000"/>
                </a:solidFill>
                <a:latin typeface="Candara" panose="020E0502030303020204" pitchFamily="34" charset="0"/>
              </a:rPr>
              <a:t>information</a:t>
            </a:r>
            <a:r>
              <a:rPr lang="de-DE" sz="2800" dirty="0">
                <a:solidFill>
                  <a:srgbClr val="C00000"/>
                </a:solidFill>
                <a:latin typeface="Candara" panose="020E0502030303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45311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8BB3-7AD7-41E4-A693-BEB81F74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70"/>
            <a:ext cx="12192000" cy="1499616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de-DE" sz="3600" dirty="0">
                <a:solidFill>
                  <a:srgbClr val="C00000"/>
                </a:solidFill>
                <a:latin typeface="Candara" panose="020E0502030303020204" pitchFamily="34" charset="0"/>
              </a:rPr>
              <a:t>Technical </a:t>
            </a:r>
            <a:r>
              <a:rPr lang="de-DE" sz="3600" dirty="0" err="1">
                <a:solidFill>
                  <a:srgbClr val="C00000"/>
                </a:solidFill>
                <a:latin typeface="Candara" panose="020E0502030303020204" pitchFamily="34" charset="0"/>
              </a:rPr>
              <a:t>Challenges</a:t>
            </a:r>
            <a:r>
              <a:rPr lang="de-DE" sz="3600" dirty="0">
                <a:solidFill>
                  <a:srgbClr val="C00000"/>
                </a:solidFill>
                <a:latin typeface="Candara" panose="020E0502030303020204" pitchFamily="34" charset="0"/>
              </a:rPr>
              <a:t> </a:t>
            </a:r>
            <a:r>
              <a:rPr lang="de-DE" sz="3600" dirty="0" err="1">
                <a:solidFill>
                  <a:srgbClr val="C00000"/>
                </a:solidFill>
                <a:latin typeface="Candara" panose="020E0502030303020204" pitchFamily="34" charset="0"/>
              </a:rPr>
              <a:t>of</a:t>
            </a:r>
            <a:r>
              <a:rPr lang="de-DE" sz="3600" dirty="0">
                <a:solidFill>
                  <a:srgbClr val="C00000"/>
                </a:solidFill>
                <a:latin typeface="Candara" panose="020E0502030303020204" pitchFamily="34" charset="0"/>
              </a:rPr>
              <a:t> </a:t>
            </a:r>
            <a:r>
              <a:rPr lang="de-DE" sz="3600" dirty="0" err="1">
                <a:solidFill>
                  <a:srgbClr val="C00000"/>
                </a:solidFill>
                <a:latin typeface="Candara" panose="020E0502030303020204" pitchFamily="34" charset="0"/>
              </a:rPr>
              <a:t>creating</a:t>
            </a:r>
            <a:r>
              <a:rPr lang="de-DE" sz="3600" dirty="0">
                <a:solidFill>
                  <a:srgbClr val="C00000"/>
                </a:solidFill>
                <a:latin typeface="Candara" panose="020E0502030303020204" pitchFamily="34" charset="0"/>
              </a:rPr>
              <a:t> digital Maps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D7E37-D420-454A-9C4D-01EB60F97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02" r="41480" b="23145"/>
          <a:stretch/>
        </p:blipFill>
        <p:spPr>
          <a:xfrm>
            <a:off x="182400" y="1900990"/>
            <a:ext cx="7134726" cy="351322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7764492-1194-4478-8022-597DE6F20298}"/>
              </a:ext>
            </a:extLst>
          </p:cNvPr>
          <p:cNvSpPr/>
          <p:nvPr/>
        </p:nvSpPr>
        <p:spPr>
          <a:xfrm>
            <a:off x="1779091" y="5612731"/>
            <a:ext cx="3938608" cy="84221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andara" panose="020E0502030303020204" pitchFamily="34" charset="0"/>
              </a:rPr>
              <a:t>Indirect</a:t>
            </a:r>
            <a:r>
              <a:rPr lang="de-DE" dirty="0">
                <a:latin typeface="Candara" panose="020E0502030303020204" pitchFamily="34" charset="0"/>
              </a:rPr>
              <a:t> geo-information </a:t>
            </a:r>
            <a:r>
              <a:rPr lang="de-DE" dirty="0" err="1">
                <a:latin typeface="Candara" panose="020E0502030303020204" pitchFamily="34" charset="0"/>
              </a:rPr>
              <a:t>from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textual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sources</a:t>
            </a:r>
            <a:endParaRPr lang="de-DE" dirty="0">
              <a:latin typeface="Candara" panose="020E05020303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AC839-0FF0-4D05-917E-9CF3C0211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" t="19284" r="78586" b="47191"/>
          <a:stretch/>
        </p:blipFill>
        <p:spPr>
          <a:xfrm>
            <a:off x="9362973" y="2030329"/>
            <a:ext cx="2646627" cy="240716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56ECA95-9298-43CE-86AA-6A78076AAC36}"/>
              </a:ext>
            </a:extLst>
          </p:cNvPr>
          <p:cNvSpPr/>
          <p:nvPr/>
        </p:nvSpPr>
        <p:spPr>
          <a:xfrm>
            <a:off x="8778239" y="4427355"/>
            <a:ext cx="3443477" cy="84221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andara" panose="020E0502030303020204" pitchFamily="34" charset="0"/>
              </a:rPr>
              <a:t>Machine-readable</a:t>
            </a:r>
            <a:r>
              <a:rPr lang="de-DE" dirty="0">
                <a:latin typeface="Candara" panose="020E0502030303020204" pitchFamily="34" charset="0"/>
              </a:rPr>
              <a:t> geo-information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110DED7-A501-47A4-AD36-3E27BADE7721}"/>
              </a:ext>
            </a:extLst>
          </p:cNvPr>
          <p:cNvSpPr/>
          <p:nvPr/>
        </p:nvSpPr>
        <p:spPr>
          <a:xfrm>
            <a:off x="7095306" y="2674728"/>
            <a:ext cx="2676779" cy="120468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Candara" panose="020E0502030303020204" pitchFamily="34" charset="0"/>
              </a:rPr>
              <a:t>GEOCODING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E86FC9-54DA-49E9-83A2-D90001EB568D}"/>
              </a:ext>
            </a:extLst>
          </p:cNvPr>
          <p:cNvSpPr/>
          <p:nvPr/>
        </p:nvSpPr>
        <p:spPr>
          <a:xfrm>
            <a:off x="8056880" y="5414211"/>
            <a:ext cx="3938608" cy="123925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ndara" panose="020E0502030303020204" pitchFamily="34" charset="0"/>
              </a:rPr>
              <a:t>In </a:t>
            </a:r>
            <a:r>
              <a:rPr lang="de-DE" dirty="0" err="1">
                <a:latin typeface="Candara" panose="020E0502030303020204" pitchFamily="34" charset="0"/>
              </a:rPr>
              <a:t>order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to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display</a:t>
            </a:r>
            <a:r>
              <a:rPr lang="de-DE" dirty="0">
                <a:latin typeface="Candara" panose="020E0502030303020204" pitchFamily="34" charset="0"/>
              </a:rPr>
              <a:t> geo-information on </a:t>
            </a:r>
            <a:r>
              <a:rPr lang="de-DE" dirty="0" err="1">
                <a:latin typeface="Candara" panose="020E0502030303020204" pitchFamily="34" charset="0"/>
              </a:rPr>
              <a:t>maps</a:t>
            </a:r>
            <a:r>
              <a:rPr lang="de-DE" dirty="0">
                <a:latin typeface="Candara" panose="020E0502030303020204" pitchFamily="34" charset="0"/>
              </a:rPr>
              <a:t>, </a:t>
            </a:r>
            <a:r>
              <a:rPr lang="de-DE" dirty="0" err="1">
                <a:latin typeface="Candara" panose="020E0502030303020204" pitchFamily="34" charset="0"/>
              </a:rPr>
              <a:t>we</a:t>
            </a:r>
            <a:r>
              <a:rPr lang="de-DE" dirty="0">
                <a:latin typeface="Candara" panose="020E0502030303020204" pitchFamily="34" charset="0"/>
              </a:rPr>
              <a:t> at least </a:t>
            </a:r>
            <a:r>
              <a:rPr lang="de-DE" dirty="0" err="1">
                <a:latin typeface="Candara" panose="020E0502030303020204" pitchFamily="34" charset="0"/>
              </a:rPr>
              <a:t>need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the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latitude</a:t>
            </a:r>
            <a:r>
              <a:rPr lang="de-DE" dirty="0">
                <a:latin typeface="Candara" panose="020E0502030303020204" pitchFamily="34" charset="0"/>
              </a:rPr>
              <a:t> and </a:t>
            </a:r>
            <a:r>
              <a:rPr lang="de-DE" dirty="0" err="1">
                <a:latin typeface="Candara" panose="020E0502030303020204" pitchFamily="34" charset="0"/>
              </a:rPr>
              <a:t>longitude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of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places</a:t>
            </a:r>
            <a:r>
              <a:rPr lang="de-DE" dirty="0">
                <a:latin typeface="Candara" panose="020E0502030303020204" pitchFamily="34" charset="0"/>
              </a:rPr>
              <a:t> (</a:t>
            </a:r>
            <a:r>
              <a:rPr lang="de-DE" dirty="0" err="1">
                <a:latin typeface="Candara" panose="020E0502030303020204" pitchFamily="34" charset="0"/>
              </a:rPr>
              <a:t>lat-long</a:t>
            </a:r>
            <a:r>
              <a:rPr lang="de-DE" dirty="0">
                <a:latin typeface="Candara" panose="020E0502030303020204" pitchFamily="34" charset="0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862024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57B6-B0E4-4294-9056-F27B0755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381" y="190681"/>
            <a:ext cx="9720072" cy="972162"/>
          </a:xfrm>
        </p:spPr>
        <p:txBody>
          <a:bodyPr>
            <a:normAutofit/>
          </a:bodyPr>
          <a:lstStyle/>
          <a:p>
            <a:r>
              <a:rPr lang="de-DE" sz="3600" dirty="0" err="1">
                <a:solidFill>
                  <a:srgbClr val="C00000"/>
                </a:solidFill>
                <a:latin typeface="Candara" panose="020E0502030303020204" pitchFamily="34" charset="0"/>
              </a:rPr>
              <a:t>Geocoding</a:t>
            </a:r>
            <a:r>
              <a:rPr lang="de-DE" sz="3600" dirty="0">
                <a:solidFill>
                  <a:srgbClr val="C00000"/>
                </a:solidFill>
                <a:latin typeface="Candara" panose="020E0502030303020204" pitchFamily="34" charset="0"/>
              </a:rPr>
              <a:t> Place </a:t>
            </a:r>
            <a:r>
              <a:rPr lang="de-DE" sz="3600" dirty="0" err="1">
                <a:solidFill>
                  <a:srgbClr val="C00000"/>
                </a:solidFill>
                <a:latin typeface="Candara" panose="020E0502030303020204" pitchFamily="34" charset="0"/>
              </a:rPr>
              <a:t>names</a:t>
            </a:r>
            <a:r>
              <a:rPr lang="de-DE" sz="3600" dirty="0">
                <a:solidFill>
                  <a:srgbClr val="C00000"/>
                </a:solidFill>
                <a:latin typeface="Candara" panose="020E0502030303020204" pitchFamily="34" charset="0"/>
              </a:rPr>
              <a:t>: </a:t>
            </a:r>
            <a:r>
              <a:rPr lang="de-DE" sz="3600" dirty="0" err="1">
                <a:solidFill>
                  <a:srgbClr val="C00000"/>
                </a:solidFill>
                <a:latin typeface="Candara" panose="020E0502030303020204" pitchFamily="34" charset="0"/>
              </a:rPr>
              <a:t>manUALLY</a:t>
            </a:r>
            <a:endParaRPr lang="de-DE" sz="3600" dirty="0">
              <a:solidFill>
                <a:srgbClr val="C00000"/>
              </a:solidFill>
              <a:latin typeface="Candara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DC32F-D85F-413F-8BD8-274CAE346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57" y="1559229"/>
            <a:ext cx="3994484" cy="11582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2400" dirty="0">
                <a:latin typeface="Candara" panose="020E0502030303020204" pitchFamily="34" charset="0"/>
              </a:rPr>
              <a:t>e.g. </a:t>
            </a:r>
            <a:r>
              <a:rPr lang="de-DE" sz="2400" dirty="0" err="1">
                <a:latin typeface="Candara" panose="020E0502030303020204" pitchFamily="34" charset="0"/>
              </a:rPr>
              <a:t>with</a:t>
            </a:r>
            <a:r>
              <a:rPr lang="de-DE" sz="2400" dirty="0">
                <a:latin typeface="Candara" panose="020E0502030303020204" pitchFamily="34" charset="0"/>
              </a:rPr>
              <a:t> „</a:t>
            </a:r>
            <a:r>
              <a:rPr lang="de-DE" sz="2400" dirty="0" err="1">
                <a:latin typeface="Candara" panose="020E0502030303020204" pitchFamily="34" charset="0"/>
              </a:rPr>
              <a:t>Geocode</a:t>
            </a:r>
            <a:r>
              <a:rPr lang="de-DE" sz="2400" dirty="0">
                <a:latin typeface="Candara" panose="020E0502030303020204" pitchFamily="34" charset="0"/>
              </a:rPr>
              <a:t> Finder“ on </a:t>
            </a:r>
            <a:r>
              <a:rPr lang="de-DE" sz="2400" dirty="0">
                <a:latin typeface="Candara" panose="020E0502030303020204" pitchFamily="34" charset="0"/>
                <a:hlinkClick r:id="rId2"/>
              </a:rPr>
              <a:t>www.mapdevelopers.com</a:t>
            </a:r>
            <a:endParaRPr lang="de-DE" sz="24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br>
              <a:rPr lang="de-DE" sz="1200" dirty="0"/>
            </a:br>
            <a:r>
              <a:rPr lang="de-DE" sz="1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163C8-2955-4EBA-98DF-8CEEDAC3C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62"/>
          <a:stretch/>
        </p:blipFill>
        <p:spPr>
          <a:xfrm>
            <a:off x="5759116" y="1162843"/>
            <a:ext cx="6027821" cy="5101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07154-6D57-4A51-8B04-E9B75609E8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95" t="20281" r="33487"/>
          <a:stretch/>
        </p:blipFill>
        <p:spPr>
          <a:xfrm>
            <a:off x="793081" y="2500861"/>
            <a:ext cx="5302919" cy="405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08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C565D-2D8C-422C-81C7-4825496FB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964" y="0"/>
            <a:ext cx="9720072" cy="1167618"/>
          </a:xfrm>
        </p:spPr>
        <p:txBody>
          <a:bodyPr>
            <a:normAutofit/>
          </a:bodyPr>
          <a:lstStyle/>
          <a:p>
            <a:r>
              <a:rPr lang="de-DE" sz="3600" dirty="0">
                <a:solidFill>
                  <a:srgbClr val="C00000"/>
                </a:solidFill>
                <a:latin typeface="Candara" panose="020E0502030303020204" pitchFamily="34" charset="0"/>
              </a:rPr>
              <a:t>GEOCODING PLACE NAMES: VIA SCRIPT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08BB2-8277-4C8B-BCD2-CF03D8527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7" r="23026" b="4891"/>
          <a:stretch/>
        </p:blipFill>
        <p:spPr>
          <a:xfrm>
            <a:off x="4848727" y="893487"/>
            <a:ext cx="6942220" cy="5734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3AC23-961F-456A-B4C7-1375BB499225}"/>
              </a:ext>
            </a:extLst>
          </p:cNvPr>
          <p:cNvSpPr txBox="1"/>
          <p:nvPr/>
        </p:nvSpPr>
        <p:spPr>
          <a:xfrm>
            <a:off x="306231" y="1635558"/>
            <a:ext cx="43368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Candara" panose="020E0502030303020204" pitchFamily="34" charset="0"/>
              </a:rPr>
              <a:t>e.g. </a:t>
            </a:r>
            <a:r>
              <a:rPr lang="de-DE" sz="2400" dirty="0" err="1">
                <a:latin typeface="Candara" panose="020E0502030303020204" pitchFamily="34" charset="0"/>
              </a:rPr>
              <a:t>with</a:t>
            </a:r>
            <a:r>
              <a:rPr lang="de-DE" sz="2400" dirty="0">
                <a:latin typeface="Candara" panose="020E0502030303020204" pitchFamily="34" charset="0"/>
              </a:rPr>
              <a:t> Python „</a:t>
            </a:r>
            <a:r>
              <a:rPr lang="de-DE" sz="2400" dirty="0" err="1">
                <a:latin typeface="Candara" panose="020E0502030303020204" pitchFamily="34" charset="0"/>
              </a:rPr>
              <a:t>Geocoder</a:t>
            </a:r>
            <a:r>
              <a:rPr lang="de-DE" sz="2400" dirty="0">
                <a:latin typeface="Candara" panose="020E0502030303020204" pitchFamily="34" charset="0"/>
              </a:rPr>
              <a:t>“, </a:t>
            </a:r>
            <a:br>
              <a:rPr lang="de-DE" sz="2400" dirty="0">
                <a:latin typeface="Candara" panose="020E0502030303020204" pitchFamily="34" charset="0"/>
              </a:rPr>
            </a:br>
            <a:r>
              <a:rPr lang="de-DE" sz="2400" dirty="0" err="1">
                <a:latin typeface="Candara" panose="020E0502030303020204" pitchFamily="34" charset="0"/>
              </a:rPr>
              <a:t>developed</a:t>
            </a:r>
            <a:r>
              <a:rPr lang="de-DE" sz="2400" dirty="0">
                <a:latin typeface="Candara" panose="020E0502030303020204" pitchFamily="34" charset="0"/>
              </a:rPr>
              <a:t> </a:t>
            </a:r>
            <a:r>
              <a:rPr lang="de-DE" sz="2400" dirty="0" err="1">
                <a:latin typeface="Candara" panose="020E0502030303020204" pitchFamily="34" charset="0"/>
              </a:rPr>
              <a:t>by</a:t>
            </a:r>
            <a:r>
              <a:rPr lang="de-DE" sz="2400" dirty="0">
                <a:latin typeface="Candara" panose="020E0502030303020204" pitchFamily="34" charset="0"/>
              </a:rPr>
              <a:t> Denis </a:t>
            </a:r>
            <a:r>
              <a:rPr lang="de-DE" sz="2400" dirty="0" err="1">
                <a:latin typeface="Candara" panose="020E0502030303020204" pitchFamily="34" charset="0"/>
              </a:rPr>
              <a:t>Carriere</a:t>
            </a:r>
            <a:r>
              <a:rPr lang="de-DE" sz="2400" dirty="0">
                <a:latin typeface="Candara" panose="020E0502030303020204" pitchFamily="34" charset="0"/>
              </a:rPr>
              <a:t>:</a:t>
            </a:r>
            <a:br>
              <a:rPr lang="de-DE" sz="2400" dirty="0">
                <a:latin typeface="Candara" panose="020E0502030303020204" pitchFamily="34" charset="0"/>
              </a:rPr>
            </a:br>
            <a:endParaRPr lang="de-DE" sz="2400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latin typeface="Candara" panose="020E0502030303020204" pitchFamily="34" charset="0"/>
              </a:rPr>
              <a:t>Codes </a:t>
            </a:r>
            <a:r>
              <a:rPr lang="de-DE" sz="2400" dirty="0" err="1">
                <a:latin typeface="Candara" panose="020E0502030303020204" pitchFamily="34" charset="0"/>
              </a:rPr>
              <a:t>for</a:t>
            </a:r>
            <a:r>
              <a:rPr lang="de-DE" sz="2400" dirty="0">
                <a:latin typeface="Candara" panose="020E0502030303020204" pitchFamily="34" charset="0"/>
              </a:rPr>
              <a:t> different </a:t>
            </a:r>
            <a:r>
              <a:rPr lang="de-DE" sz="2400" dirty="0" err="1">
                <a:latin typeface="Candara" panose="020E0502030303020204" pitchFamily="34" charset="0"/>
              </a:rPr>
              <a:t>use</a:t>
            </a:r>
            <a:r>
              <a:rPr lang="de-DE" sz="2400" dirty="0">
                <a:latin typeface="Candara" panose="020E0502030303020204" pitchFamily="34" charset="0"/>
              </a:rPr>
              <a:t> </a:t>
            </a:r>
            <a:r>
              <a:rPr lang="de-DE" sz="2400" dirty="0" err="1">
                <a:latin typeface="Candara" panose="020E0502030303020204" pitchFamily="34" charset="0"/>
              </a:rPr>
              <a:t>cases</a:t>
            </a:r>
            <a:r>
              <a:rPr lang="de-DE" sz="2400" dirty="0">
                <a:latin typeface="Candara" panose="020E0502030303020204" pitchFamily="34" charset="0"/>
              </a:rPr>
              <a:t> on github.com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latin typeface="Candara" panose="020E0502030303020204" pitchFamily="34" charset="0"/>
              </a:rPr>
              <a:t>Google </a:t>
            </a:r>
            <a:r>
              <a:rPr lang="de-DE" sz="2400" dirty="0" err="1">
                <a:latin typeface="Candara" panose="020E0502030303020204" pitchFamily="34" charset="0"/>
              </a:rPr>
              <a:t>or</a:t>
            </a:r>
            <a:r>
              <a:rPr lang="de-DE" sz="2400" dirty="0">
                <a:latin typeface="Candara" panose="020E0502030303020204" pitchFamily="34" charset="0"/>
              </a:rPr>
              <a:t> GEONAMES API </a:t>
            </a:r>
            <a:r>
              <a:rPr lang="de-DE" sz="2400" dirty="0" err="1">
                <a:latin typeface="Candara" panose="020E0502030303020204" pitchFamily="34" charset="0"/>
              </a:rPr>
              <a:t>key</a:t>
            </a:r>
            <a:r>
              <a:rPr lang="de-DE" sz="2400" dirty="0">
                <a:latin typeface="Candara" panose="020E0502030303020204" pitchFamily="34" charset="0"/>
              </a:rPr>
              <a:t> </a:t>
            </a:r>
            <a:r>
              <a:rPr lang="de-DE" sz="2400" dirty="0" err="1">
                <a:latin typeface="Candara" panose="020E0502030303020204" pitchFamily="34" charset="0"/>
              </a:rPr>
              <a:t>needed</a:t>
            </a:r>
            <a:endParaRPr lang="de-DE" sz="2400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latin typeface="Candara" panose="020E0502030303020204" pitchFamily="34" charset="0"/>
              </a:rPr>
              <a:t>Information on API </a:t>
            </a:r>
            <a:r>
              <a:rPr lang="de-DE" sz="2400" dirty="0" err="1">
                <a:latin typeface="Candara" panose="020E0502030303020204" pitchFamily="34" charset="0"/>
              </a:rPr>
              <a:t>registration</a:t>
            </a:r>
            <a:r>
              <a:rPr lang="de-DE" sz="2400" dirty="0">
                <a:latin typeface="Candara" panose="020E0502030303020204" pitchFamily="34" charset="0"/>
              </a:rPr>
              <a:t>:</a:t>
            </a:r>
            <a:br>
              <a:rPr lang="de-DE" sz="2400" dirty="0">
                <a:latin typeface="Candara" panose="020E0502030303020204" pitchFamily="34" charset="0"/>
              </a:rPr>
            </a:br>
            <a:r>
              <a:rPr lang="de-DE" sz="2400" u="sng" dirty="0">
                <a:latin typeface="Candara" panose="020E0502030303020204" pitchFamily="34" charset="0"/>
              </a:rPr>
              <a:t>https://www.python-forum.de/viewtopic.php?t=44823</a:t>
            </a:r>
          </a:p>
        </p:txBody>
      </p:sp>
    </p:spTree>
    <p:extLst>
      <p:ext uri="{BB962C8B-B14F-4D97-AF65-F5344CB8AC3E}">
        <p14:creationId xmlns:p14="http://schemas.microsoft.com/office/powerpoint/2010/main" val="303305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8FBB-8356-4F92-BCDB-3CA7A8C54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111"/>
            <a:ext cx="12192000" cy="882637"/>
          </a:xfrm>
        </p:spPr>
        <p:txBody>
          <a:bodyPr>
            <a:normAutofit/>
          </a:bodyPr>
          <a:lstStyle/>
          <a:p>
            <a:pPr algn="ctr"/>
            <a:r>
              <a:rPr lang="de-DE" sz="3600" dirty="0" err="1">
                <a:solidFill>
                  <a:srgbClr val="C00000"/>
                </a:solidFill>
                <a:latin typeface="Candara" panose="020E0502030303020204" pitchFamily="34" charset="0"/>
              </a:rPr>
              <a:t>How</a:t>
            </a:r>
            <a:r>
              <a:rPr lang="de-DE" sz="3600" dirty="0">
                <a:solidFill>
                  <a:srgbClr val="C00000"/>
                </a:solidFill>
                <a:latin typeface="Candara" panose="020E0502030303020204" pitchFamily="34" charset="0"/>
              </a:rPr>
              <a:t> </a:t>
            </a:r>
            <a:r>
              <a:rPr lang="de-DE" sz="3600" dirty="0" err="1">
                <a:solidFill>
                  <a:srgbClr val="C00000"/>
                </a:solidFill>
                <a:latin typeface="Candara" panose="020E0502030303020204" pitchFamily="34" charset="0"/>
              </a:rPr>
              <a:t>to</a:t>
            </a:r>
            <a:r>
              <a:rPr lang="de-DE" sz="3600" dirty="0">
                <a:solidFill>
                  <a:srgbClr val="C00000"/>
                </a:solidFill>
                <a:latin typeface="Candara" panose="020E0502030303020204" pitchFamily="34" charset="0"/>
              </a:rPr>
              <a:t> </a:t>
            </a:r>
            <a:r>
              <a:rPr lang="de-DE" sz="3600" dirty="0" err="1">
                <a:solidFill>
                  <a:srgbClr val="C00000"/>
                </a:solidFill>
                <a:latin typeface="Candara" panose="020E0502030303020204" pitchFamily="34" charset="0"/>
              </a:rPr>
              <a:t>structure</a:t>
            </a:r>
            <a:r>
              <a:rPr lang="de-DE" sz="3600" dirty="0">
                <a:solidFill>
                  <a:srgbClr val="C00000"/>
                </a:solidFill>
                <a:latin typeface="Candara" panose="020E0502030303020204" pitchFamily="34" charset="0"/>
              </a:rPr>
              <a:t> </a:t>
            </a:r>
            <a:r>
              <a:rPr lang="de-DE" sz="3600" dirty="0" err="1">
                <a:solidFill>
                  <a:srgbClr val="C00000"/>
                </a:solidFill>
                <a:latin typeface="Candara" panose="020E0502030303020204" pitchFamily="34" charset="0"/>
              </a:rPr>
              <a:t>your</a:t>
            </a:r>
            <a:r>
              <a:rPr lang="de-DE" sz="3600" dirty="0">
                <a:solidFill>
                  <a:srgbClr val="C00000"/>
                </a:solidFill>
                <a:latin typeface="Candara" panose="020E0502030303020204" pitchFamily="34" charset="0"/>
              </a:rPr>
              <a:t> Data in </a:t>
            </a:r>
            <a:r>
              <a:rPr lang="de-DE" sz="3600" dirty="0" err="1">
                <a:solidFill>
                  <a:srgbClr val="C00000"/>
                </a:solidFill>
                <a:latin typeface="Candara" panose="020E0502030303020204" pitchFamily="34" charset="0"/>
              </a:rPr>
              <a:t>EXCEl</a:t>
            </a:r>
            <a:endParaRPr lang="de-DE" sz="3600" dirty="0">
              <a:solidFill>
                <a:srgbClr val="C00000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8CAEE-0963-4ABE-809B-2409FAF2B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76" r="1513" b="8513"/>
          <a:stretch/>
        </p:blipFill>
        <p:spPr>
          <a:xfrm>
            <a:off x="737377" y="2395471"/>
            <a:ext cx="10559100" cy="40031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D7CAF1-56B8-4E9D-B76B-2AC0EBDACCC7}"/>
              </a:ext>
            </a:extLst>
          </p:cNvPr>
          <p:cNvSpPr/>
          <p:nvPr/>
        </p:nvSpPr>
        <p:spPr>
          <a:xfrm>
            <a:off x="372978" y="2399457"/>
            <a:ext cx="3680862" cy="704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ndara" panose="020E0502030303020204" pitchFamily="34" charset="0"/>
              </a:rPr>
              <a:t>Separate </a:t>
            </a:r>
            <a:r>
              <a:rPr lang="de-DE" dirty="0" err="1">
                <a:latin typeface="Candara" panose="020E0502030303020204" pitchFamily="34" charset="0"/>
              </a:rPr>
              <a:t>first</a:t>
            </a:r>
            <a:r>
              <a:rPr lang="de-DE" dirty="0">
                <a:latin typeface="Candara" panose="020E0502030303020204" pitchFamily="34" charset="0"/>
              </a:rPr>
              <a:t> and last </a:t>
            </a:r>
            <a:r>
              <a:rPr lang="de-DE" dirty="0" err="1">
                <a:latin typeface="Candara" panose="020E0502030303020204" pitchFamily="34" charset="0"/>
              </a:rPr>
              <a:t>names</a:t>
            </a:r>
            <a:r>
              <a:rPr lang="de-DE" dirty="0">
                <a:latin typeface="Candara" panose="020E0502030303020204" pitchFamily="34" charset="0"/>
              </a:rPr>
              <a:t>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6561DF-2BA3-4FD2-B8DF-F195E53CA514}"/>
              </a:ext>
            </a:extLst>
          </p:cNvPr>
          <p:cNvSpPr/>
          <p:nvPr/>
        </p:nvSpPr>
        <p:spPr>
          <a:xfrm>
            <a:off x="182880" y="1236635"/>
            <a:ext cx="5111013" cy="704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ndara" panose="020E0502030303020204" pitchFamily="34" charset="0"/>
              </a:rPr>
              <a:t>Unify </a:t>
            </a:r>
            <a:r>
              <a:rPr lang="de-DE" dirty="0" err="1">
                <a:latin typeface="Candara" panose="020E0502030303020204" pitchFamily="34" charset="0"/>
              </a:rPr>
              <a:t>data</a:t>
            </a:r>
            <a:r>
              <a:rPr lang="de-DE" dirty="0">
                <a:latin typeface="Candara" panose="020E0502030303020204" pitchFamily="34" charset="0"/>
              </a:rPr>
              <a:t> and </a:t>
            </a:r>
            <a:r>
              <a:rPr lang="de-DE" dirty="0" err="1">
                <a:latin typeface="Candara" panose="020E0502030303020204" pitchFamily="34" charset="0"/>
              </a:rPr>
              <a:t>avoid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special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characters</a:t>
            </a:r>
            <a:r>
              <a:rPr lang="de-DE" dirty="0">
                <a:latin typeface="Candara" panose="020E0502030303020204" pitchFamily="34" charset="0"/>
              </a:rPr>
              <a:t>!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A18576-B489-49E8-8612-0003293EDFE0}"/>
              </a:ext>
            </a:extLst>
          </p:cNvPr>
          <p:cNvSpPr/>
          <p:nvPr/>
        </p:nvSpPr>
        <p:spPr>
          <a:xfrm>
            <a:off x="7111469" y="1500894"/>
            <a:ext cx="4057927" cy="704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andara" panose="020E0502030303020204" pitchFamily="34" charset="0"/>
              </a:rPr>
              <a:t>One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column</a:t>
            </a:r>
            <a:r>
              <a:rPr lang="de-DE" dirty="0">
                <a:latin typeface="Candara" panose="020E0502030303020204" pitchFamily="34" charset="0"/>
              </a:rPr>
              <a:t> per item!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3CDE02-C472-4EBD-8F52-2FAE612E3C32}"/>
              </a:ext>
            </a:extLst>
          </p:cNvPr>
          <p:cNvSpPr/>
          <p:nvPr/>
        </p:nvSpPr>
        <p:spPr>
          <a:xfrm>
            <a:off x="4458061" y="5870594"/>
            <a:ext cx="3275878" cy="823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ndara" panose="020E0502030303020204" pitchFamily="34" charset="0"/>
              </a:rPr>
              <a:t>Enter </a:t>
            </a:r>
            <a:r>
              <a:rPr lang="de-DE" dirty="0" err="1">
                <a:latin typeface="Candara" panose="020E0502030303020204" pitchFamily="34" charset="0"/>
              </a:rPr>
              <a:t>dates</a:t>
            </a:r>
            <a:r>
              <a:rPr lang="de-DE" dirty="0">
                <a:latin typeface="Candara" panose="020E0502030303020204" pitchFamily="34" charset="0"/>
              </a:rPr>
              <a:t> in YYYY-MM-DD </a:t>
            </a:r>
            <a:r>
              <a:rPr lang="de-DE" dirty="0" err="1">
                <a:latin typeface="Candara" panose="020E0502030303020204" pitchFamily="34" charset="0"/>
              </a:rPr>
              <a:t>format</a:t>
            </a:r>
            <a:r>
              <a:rPr lang="de-DE" dirty="0">
                <a:latin typeface="Candara" panose="020E0502030303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7686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537B-BFC2-4AF9-A2A8-4F651D2E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99616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solidFill>
                  <a:srgbClr val="C00000"/>
                </a:solidFill>
                <a:latin typeface="Candara" panose="020E0502030303020204" pitchFamily="34" charset="0"/>
              </a:rPr>
              <a:t>OpTIMIsed</a:t>
            </a:r>
            <a:r>
              <a:rPr lang="de-DE" sz="3200" dirty="0">
                <a:solidFill>
                  <a:srgbClr val="C00000"/>
                </a:solidFill>
                <a:latin typeface="Candara" panose="020E0502030303020204" pitchFamily="34" charset="0"/>
              </a:rPr>
              <a:t> Data </a:t>
            </a:r>
            <a:r>
              <a:rPr lang="de-DE" sz="3200" dirty="0" err="1">
                <a:solidFill>
                  <a:srgbClr val="C00000"/>
                </a:solidFill>
                <a:latin typeface="Candara" panose="020E0502030303020204" pitchFamily="34" charset="0"/>
              </a:rPr>
              <a:t>Structure</a:t>
            </a:r>
            <a:r>
              <a:rPr lang="de-DE" sz="3200" dirty="0">
                <a:solidFill>
                  <a:srgbClr val="C00000"/>
                </a:solidFill>
                <a:latin typeface="Candara" panose="020E0502030303020204" pitchFamily="34" charset="0"/>
              </a:rPr>
              <a:t> </a:t>
            </a:r>
            <a:r>
              <a:rPr lang="de-DE" sz="3200" dirty="0" err="1">
                <a:solidFill>
                  <a:srgbClr val="C00000"/>
                </a:solidFill>
                <a:latin typeface="Candara" panose="020E0502030303020204" pitchFamily="34" charset="0"/>
              </a:rPr>
              <a:t>for</a:t>
            </a:r>
            <a:r>
              <a:rPr lang="de-DE" sz="3200" dirty="0">
                <a:solidFill>
                  <a:srgbClr val="C00000"/>
                </a:solidFill>
                <a:latin typeface="Candara" panose="020E0502030303020204" pitchFamily="34" charset="0"/>
              </a:rPr>
              <a:t> </a:t>
            </a:r>
            <a:r>
              <a:rPr lang="de-DE" sz="3200" dirty="0" err="1">
                <a:solidFill>
                  <a:srgbClr val="C00000"/>
                </a:solidFill>
                <a:latin typeface="Candara" panose="020E0502030303020204" pitchFamily="34" charset="0"/>
              </a:rPr>
              <a:t>Visualisation</a:t>
            </a:r>
            <a:r>
              <a:rPr lang="de-DE" sz="3200" dirty="0">
                <a:solidFill>
                  <a:srgbClr val="C00000"/>
                </a:solidFill>
                <a:latin typeface="Candara" panose="020E0502030303020204" pitchFamily="34" charset="0"/>
              </a:rPr>
              <a:t>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D4FF5-F56D-4425-A88E-949278BD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64" y="1097281"/>
            <a:ext cx="11452057" cy="13106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000" dirty="0" err="1">
                <a:latin typeface="Candara" panose="020E0502030303020204" pitchFamily="34" charset="0"/>
              </a:rPr>
              <a:t>Structure</a:t>
            </a:r>
            <a:r>
              <a:rPr lang="de-DE" sz="2000" dirty="0">
                <a:latin typeface="Candara" panose="020E0502030303020204" pitchFamily="34" charset="0"/>
              </a:rPr>
              <a:t> </a:t>
            </a:r>
            <a:r>
              <a:rPr lang="de-DE" sz="2000" dirty="0" err="1">
                <a:latin typeface="Candara" panose="020E0502030303020204" pitchFamily="34" charset="0"/>
              </a:rPr>
              <a:t>your</a:t>
            </a:r>
            <a:r>
              <a:rPr lang="de-DE" sz="2000" dirty="0">
                <a:latin typeface="Candara" panose="020E0502030303020204" pitchFamily="34" charset="0"/>
              </a:rPr>
              <a:t> </a:t>
            </a:r>
            <a:r>
              <a:rPr lang="de-DE" sz="2000" dirty="0" err="1">
                <a:latin typeface="Candara" panose="020E0502030303020204" pitchFamily="34" charset="0"/>
              </a:rPr>
              <a:t>excel</a:t>
            </a:r>
            <a:r>
              <a:rPr lang="de-DE" sz="2000" dirty="0">
                <a:latin typeface="Candara" panose="020E0502030303020204" pitchFamily="34" charset="0"/>
              </a:rPr>
              <a:t> </a:t>
            </a:r>
            <a:r>
              <a:rPr lang="de-DE" sz="2000" dirty="0" err="1">
                <a:latin typeface="Candara" panose="020E0502030303020204" pitchFamily="34" charset="0"/>
              </a:rPr>
              <a:t>table</a:t>
            </a:r>
            <a:r>
              <a:rPr lang="de-DE" sz="2000" dirty="0">
                <a:latin typeface="Candara" panose="020E0502030303020204" pitchFamily="34" charset="0"/>
              </a:rPr>
              <a:t> like a relational </a:t>
            </a:r>
            <a:r>
              <a:rPr lang="de-DE" sz="2000" dirty="0" err="1">
                <a:latin typeface="Candara" panose="020E0502030303020204" pitchFamily="34" charset="0"/>
              </a:rPr>
              <a:t>database</a:t>
            </a:r>
            <a:r>
              <a:rPr lang="de-DE" sz="2000" dirty="0">
                <a:latin typeface="Candara" panose="020E0502030303020204" pitchFamily="34" charset="0"/>
              </a:rPr>
              <a:t> and </a:t>
            </a:r>
            <a:r>
              <a:rPr lang="de-DE" sz="2000" dirty="0" err="1">
                <a:latin typeface="Candara" panose="020E0502030303020204" pitchFamily="34" charset="0"/>
              </a:rPr>
              <a:t>make</a:t>
            </a:r>
            <a:r>
              <a:rPr lang="de-DE" sz="2000" dirty="0">
                <a:latin typeface="Candara" panose="020E0502030303020204" pitchFamily="34" charset="0"/>
              </a:rPr>
              <a:t> </a:t>
            </a:r>
            <a:r>
              <a:rPr lang="de-DE" sz="2000" dirty="0" err="1">
                <a:latin typeface="Candara" panose="020E0502030303020204" pitchFamily="34" charset="0"/>
              </a:rPr>
              <a:t>sure</a:t>
            </a:r>
            <a:r>
              <a:rPr lang="de-DE" sz="2000" dirty="0">
                <a:latin typeface="Candara" panose="020E0502030303020204" pitchFamily="34" charset="0"/>
              </a:rPr>
              <a:t> </a:t>
            </a:r>
            <a:r>
              <a:rPr lang="de-DE" sz="2000" dirty="0" err="1">
                <a:latin typeface="Candara" panose="020E0502030303020204" pitchFamily="34" charset="0"/>
              </a:rPr>
              <a:t>that</a:t>
            </a:r>
            <a:r>
              <a:rPr lang="de-DE" sz="2000" dirty="0">
                <a:latin typeface="Candara" panose="020E0502030303020204" pitchFamily="34" charset="0"/>
              </a:rPr>
              <a:t> </a:t>
            </a:r>
            <a:r>
              <a:rPr lang="de-DE" sz="2000" dirty="0" err="1">
                <a:latin typeface="Candara" panose="020E0502030303020204" pitchFamily="34" charset="0"/>
              </a:rPr>
              <a:t>connections</a:t>
            </a:r>
            <a:r>
              <a:rPr lang="de-DE" sz="2000" dirty="0">
                <a:latin typeface="Candara" panose="020E0502030303020204" pitchFamily="34" charset="0"/>
              </a:rPr>
              <a:t> </a:t>
            </a:r>
            <a:r>
              <a:rPr lang="de-DE" sz="2000" dirty="0" err="1">
                <a:latin typeface="Candara" panose="020E0502030303020204" pitchFamily="34" charset="0"/>
              </a:rPr>
              <a:t>between</a:t>
            </a:r>
            <a:r>
              <a:rPr lang="de-DE" sz="2000" dirty="0">
                <a:latin typeface="Candara" panose="020E0502030303020204" pitchFamily="34" charset="0"/>
              </a:rPr>
              <a:t> </a:t>
            </a:r>
            <a:r>
              <a:rPr lang="de-DE" sz="2000" dirty="0" err="1">
                <a:latin typeface="Candara" panose="020E0502030303020204" pitchFamily="34" charset="0"/>
              </a:rPr>
              <a:t>items</a:t>
            </a:r>
            <a:r>
              <a:rPr lang="de-DE" sz="2000" dirty="0">
                <a:latin typeface="Candara" panose="020E0502030303020204" pitchFamily="34" charset="0"/>
              </a:rPr>
              <a:t> </a:t>
            </a:r>
            <a:r>
              <a:rPr lang="de-DE" sz="2000" dirty="0" err="1">
                <a:latin typeface="Candara" panose="020E0502030303020204" pitchFamily="34" charset="0"/>
              </a:rPr>
              <a:t>are</a:t>
            </a:r>
            <a:r>
              <a:rPr lang="de-DE" sz="2000" dirty="0">
                <a:latin typeface="Candara" panose="020E0502030303020204" pitchFamily="34" charset="0"/>
              </a:rPr>
              <a:t> </a:t>
            </a:r>
            <a:r>
              <a:rPr lang="de-DE" sz="2000" dirty="0" err="1">
                <a:latin typeface="Candara" panose="020E0502030303020204" pitchFamily="34" charset="0"/>
              </a:rPr>
              <a:t>consistent</a:t>
            </a:r>
            <a:r>
              <a:rPr lang="de-DE" sz="2000" dirty="0">
                <a:latin typeface="Candara" panose="020E0502030303020204" pitchFamily="34" charset="0"/>
              </a:rPr>
              <a:t> and </a:t>
            </a:r>
            <a:r>
              <a:rPr lang="de-DE" sz="2000" dirty="0" err="1">
                <a:latin typeface="Candara" panose="020E0502030303020204" pitchFamily="34" charset="0"/>
              </a:rPr>
              <a:t>unique</a:t>
            </a:r>
            <a:r>
              <a:rPr lang="de-DE" sz="2000" dirty="0">
                <a:latin typeface="Candara" panose="020E0502030303020204" pitchFamily="34" charset="0"/>
              </a:rPr>
              <a:t>. Use </a:t>
            </a:r>
            <a:r>
              <a:rPr lang="de-DE" sz="2000" dirty="0" err="1">
                <a:latin typeface="Candara" panose="020E0502030303020204" pitchFamily="34" charset="0"/>
              </a:rPr>
              <a:t>column</a:t>
            </a:r>
            <a:r>
              <a:rPr lang="de-DE" sz="2000" dirty="0">
                <a:latin typeface="Candara" panose="020E0502030303020204" pitchFamily="34" charset="0"/>
              </a:rPr>
              <a:t> </a:t>
            </a:r>
            <a:r>
              <a:rPr lang="de-DE" sz="2000" dirty="0" err="1">
                <a:latin typeface="Candara" panose="020E0502030303020204" pitchFamily="34" charset="0"/>
              </a:rPr>
              <a:t>names</a:t>
            </a:r>
            <a:r>
              <a:rPr lang="de-DE" sz="2000" dirty="0">
                <a:latin typeface="Candara" panose="020E0502030303020204" pitchFamily="34" charset="0"/>
              </a:rPr>
              <a:t> like „tags“ </a:t>
            </a:r>
            <a:r>
              <a:rPr lang="de-DE" sz="2000" dirty="0" err="1">
                <a:latin typeface="Candara" panose="020E0502030303020204" pitchFamily="34" charset="0"/>
              </a:rPr>
              <a:t>or</a:t>
            </a:r>
            <a:r>
              <a:rPr lang="de-DE" sz="2000" dirty="0">
                <a:latin typeface="Candara" panose="020E0502030303020204" pitchFamily="34" charset="0"/>
              </a:rPr>
              <a:t> „</a:t>
            </a:r>
            <a:r>
              <a:rPr lang="de-DE" sz="2000" dirty="0" err="1">
                <a:latin typeface="Candara" panose="020E0502030303020204" pitchFamily="34" charset="0"/>
              </a:rPr>
              <a:t>attributes</a:t>
            </a:r>
            <a:r>
              <a:rPr lang="de-DE" sz="2000" dirty="0">
                <a:latin typeface="Candara" panose="020E0502030303020204" pitchFamily="34" charset="0"/>
              </a:rPr>
              <a:t>“ in </a:t>
            </a:r>
            <a:r>
              <a:rPr lang="de-DE" sz="2000" dirty="0" err="1">
                <a:latin typeface="Candara" panose="020E0502030303020204" pitchFamily="34" charset="0"/>
              </a:rPr>
              <a:t>mark</a:t>
            </a:r>
            <a:r>
              <a:rPr lang="de-DE" sz="2000" dirty="0">
                <a:latin typeface="Candara" panose="020E0502030303020204" pitchFamily="34" charset="0"/>
              </a:rPr>
              <a:t> </a:t>
            </a:r>
            <a:r>
              <a:rPr lang="de-DE" sz="2000" dirty="0" err="1">
                <a:latin typeface="Candara" panose="020E0502030303020204" pitchFamily="34" charset="0"/>
              </a:rPr>
              <a:t>up</a:t>
            </a:r>
            <a:r>
              <a:rPr lang="de-DE" sz="2000" dirty="0">
                <a:latin typeface="Candara" panose="020E0502030303020204" pitchFamily="34" charset="0"/>
              </a:rPr>
              <a:t> / </a:t>
            </a:r>
            <a:r>
              <a:rPr lang="de-DE" sz="2000" dirty="0" err="1">
                <a:latin typeface="Candara" panose="020E0502030303020204" pitchFamily="34" charset="0"/>
              </a:rPr>
              <a:t>programming</a:t>
            </a:r>
            <a:r>
              <a:rPr lang="de-DE" sz="2000" dirty="0">
                <a:latin typeface="Candara" panose="020E0502030303020204" pitchFamily="34" charset="0"/>
              </a:rPr>
              <a:t> </a:t>
            </a:r>
            <a:r>
              <a:rPr lang="de-DE" sz="2000" dirty="0" err="1">
                <a:latin typeface="Candara" panose="020E0502030303020204" pitchFamily="34" charset="0"/>
              </a:rPr>
              <a:t>languages</a:t>
            </a:r>
            <a:r>
              <a:rPr lang="de-DE" sz="2000" dirty="0">
                <a:latin typeface="Candara" panose="020E0502030303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56BDFA-A536-4CA0-BC65-C486B4EEC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00" b="6867"/>
          <a:stretch/>
        </p:blipFill>
        <p:spPr>
          <a:xfrm>
            <a:off x="321269" y="2499360"/>
            <a:ext cx="11351367" cy="41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3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52A1-ADA3-4123-9748-162FABF05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71600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solidFill>
                  <a:srgbClr val="C00000"/>
                </a:solidFill>
                <a:latin typeface="Candara" panose="020E0502030303020204" pitchFamily="34" charset="0"/>
              </a:rPr>
              <a:t>CONVERT EUROPEAN DATES TO THE</a:t>
            </a:r>
            <a:br>
              <a:rPr lang="de-DE" sz="3600" dirty="0">
                <a:solidFill>
                  <a:srgbClr val="C00000"/>
                </a:solidFill>
                <a:latin typeface="Candara" panose="020E0502030303020204" pitchFamily="34" charset="0"/>
              </a:rPr>
            </a:br>
            <a:r>
              <a:rPr lang="de-DE" sz="3600" dirty="0">
                <a:solidFill>
                  <a:srgbClr val="C00000"/>
                </a:solidFill>
                <a:latin typeface="Candara" panose="020E0502030303020204" pitchFamily="34" charset="0"/>
              </a:rPr>
              <a:t>YYYY-MM-DD FORMAT (E.G. </a:t>
            </a:r>
            <a:r>
              <a:rPr lang="de-DE" sz="3600" dirty="0" err="1">
                <a:solidFill>
                  <a:srgbClr val="C00000"/>
                </a:solidFill>
                <a:latin typeface="Candara" panose="020E0502030303020204" pitchFamily="34" charset="0"/>
              </a:rPr>
              <a:t>for</a:t>
            </a:r>
            <a:r>
              <a:rPr lang="de-DE" sz="3600" dirty="0">
                <a:solidFill>
                  <a:srgbClr val="C00000"/>
                </a:solidFill>
                <a:latin typeface="Candara" panose="020E0502030303020204" pitchFamily="34" charset="0"/>
              </a:rPr>
              <a:t> </a:t>
            </a:r>
            <a:r>
              <a:rPr lang="de-DE" sz="3600" dirty="0" err="1">
                <a:solidFill>
                  <a:srgbClr val="C00000"/>
                </a:solidFill>
                <a:latin typeface="Candara" panose="020E0502030303020204" pitchFamily="34" charset="0"/>
              </a:rPr>
              <a:t>palladio</a:t>
            </a:r>
            <a:r>
              <a:rPr lang="de-DE" sz="3600" dirty="0">
                <a:solidFill>
                  <a:srgbClr val="C00000"/>
                </a:solidFill>
                <a:latin typeface="Candara" panose="020E0502030303020204" pitchFamily="34" charset="0"/>
              </a:rPr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167F31-BCD5-4DEA-B7A7-C0093543F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82" t="16888" r="48638" b="15030"/>
          <a:stretch/>
        </p:blipFill>
        <p:spPr>
          <a:xfrm>
            <a:off x="6703996" y="1499616"/>
            <a:ext cx="5162843" cy="4251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4B9616-54DA-43F6-B168-20B771136318}"/>
              </a:ext>
            </a:extLst>
          </p:cNvPr>
          <p:cNvSpPr txBox="1"/>
          <p:nvPr/>
        </p:nvSpPr>
        <p:spPr>
          <a:xfrm>
            <a:off x="3660347" y="2413760"/>
            <a:ext cx="28779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ndara" panose="020E0502030303020204" pitchFamily="34" charset="0"/>
              </a:rPr>
              <a:t>In </a:t>
            </a:r>
            <a:r>
              <a:rPr lang="de-DE" dirty="0" err="1">
                <a:latin typeface="Candara" panose="020E0502030303020204" pitchFamily="34" charset="0"/>
              </a:rPr>
              <a:t>many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cases</a:t>
            </a:r>
            <a:r>
              <a:rPr lang="de-DE" dirty="0">
                <a:latin typeface="Candara" panose="020E0502030303020204" pitchFamily="34" charset="0"/>
              </a:rPr>
              <a:t>, </a:t>
            </a:r>
            <a:r>
              <a:rPr lang="de-DE" dirty="0" err="1">
                <a:latin typeface="Candara" panose="020E0502030303020204" pitchFamily="34" charset="0"/>
              </a:rPr>
              <a:t>data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can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be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reformatted</a:t>
            </a:r>
            <a:r>
              <a:rPr lang="de-DE" dirty="0">
                <a:latin typeface="Candara" panose="020E0502030303020204" pitchFamily="34" charset="0"/>
              </a:rPr>
              <a:t> in EXCEL.</a:t>
            </a:r>
            <a:br>
              <a:rPr lang="de-DE" dirty="0">
                <a:latin typeface="Candara" panose="020E0502030303020204" pitchFamily="34" charset="0"/>
              </a:rPr>
            </a:br>
            <a:br>
              <a:rPr lang="de-DE" dirty="0">
                <a:latin typeface="Candara" panose="020E0502030303020204" pitchFamily="34" charset="0"/>
              </a:rPr>
            </a:br>
            <a:r>
              <a:rPr lang="de-DE" dirty="0" err="1">
                <a:latin typeface="Candara" panose="020E0502030303020204" pitchFamily="34" charset="0"/>
              </a:rPr>
              <a:t>Alternatively</a:t>
            </a:r>
            <a:r>
              <a:rPr lang="de-DE" dirty="0">
                <a:latin typeface="Candara" panose="020E0502030303020204" pitchFamily="34" charset="0"/>
              </a:rPr>
              <a:t>, </a:t>
            </a:r>
            <a:r>
              <a:rPr lang="de-DE" dirty="0" err="1">
                <a:latin typeface="Candara" panose="020E0502030303020204" pitchFamily="34" charset="0"/>
              </a:rPr>
              <a:t>you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can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use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the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following</a:t>
            </a:r>
            <a:r>
              <a:rPr lang="de-DE" dirty="0">
                <a:latin typeface="Candara" panose="020E0502030303020204" pitchFamily="34" charset="0"/>
              </a:rPr>
              <a:t> Pythons </a:t>
            </a:r>
            <a:r>
              <a:rPr lang="de-DE" dirty="0" err="1">
                <a:latin typeface="Candara" panose="020E0502030303020204" pitchFamily="34" charset="0"/>
              </a:rPr>
              <a:t>scripts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to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convert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dates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from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your</a:t>
            </a:r>
            <a:r>
              <a:rPr lang="de-DE" dirty="0">
                <a:latin typeface="Candara" panose="020E0502030303020204" pitchFamily="34" charset="0"/>
              </a:rPr>
              <a:t> EXCEL </a:t>
            </a:r>
            <a:r>
              <a:rPr lang="de-DE" dirty="0" err="1">
                <a:latin typeface="Candara" panose="020E0502030303020204" pitchFamily="34" charset="0"/>
              </a:rPr>
              <a:t>columns</a:t>
            </a:r>
            <a:r>
              <a:rPr lang="de-DE" dirty="0">
                <a:latin typeface="Candara" panose="020E0502030303020204" pitchFamily="34" charset="0"/>
              </a:rPr>
              <a:t> and </a:t>
            </a:r>
            <a:r>
              <a:rPr lang="de-DE" dirty="0" err="1">
                <a:latin typeface="Candara" panose="020E0502030303020204" pitchFamily="34" charset="0"/>
              </a:rPr>
              <a:t>rows</a:t>
            </a:r>
            <a:r>
              <a:rPr lang="de-DE" dirty="0">
                <a:latin typeface="Candara" panose="020E0502030303020204" pitchFamily="34" charset="0"/>
              </a:rPr>
              <a:t>:</a:t>
            </a:r>
            <a:br>
              <a:rPr lang="de-DE" dirty="0">
                <a:latin typeface="Candara" panose="020E0502030303020204" pitchFamily="34" charset="0"/>
              </a:rPr>
            </a:br>
            <a:r>
              <a:rPr lang="de-DE" dirty="0">
                <a:latin typeface="Candara" panose="020E0502030303020204" pitchFamily="34" charset="0"/>
              </a:rPr>
              <a:t> https://github.com/MonikaBarget/DigitalHistory/tree/Converting-dates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705C0-D067-46BC-A7EA-790CAF824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5" t="4188" r="54901" b="27182"/>
          <a:stretch/>
        </p:blipFill>
        <p:spPr>
          <a:xfrm>
            <a:off x="445477" y="1499616"/>
            <a:ext cx="3049174" cy="496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81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03AB-78AB-4934-B2EF-C21D1FD3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1062720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rgbClr val="C00000"/>
                </a:solidFill>
                <a:latin typeface="Candara" panose="020E0502030303020204" pitchFamily="34" charset="0"/>
              </a:rPr>
              <a:t>ADAPT YOUR EXCEL TABLES TO DIFFERENT USE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0C18D-8423-4E79-9CB9-3397F4BE4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6" r="28849" b="20688"/>
          <a:stretch/>
        </p:blipFill>
        <p:spPr>
          <a:xfrm>
            <a:off x="316832" y="1431758"/>
            <a:ext cx="5342021" cy="4926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CA38F-849C-4BA1-8E5E-376DC07C2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678" b="53335"/>
          <a:stretch/>
        </p:blipFill>
        <p:spPr>
          <a:xfrm>
            <a:off x="9368589" y="1263316"/>
            <a:ext cx="2506579" cy="493630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67FD1E-1839-4B3E-87C7-80991B943D97}"/>
              </a:ext>
            </a:extLst>
          </p:cNvPr>
          <p:cNvSpPr/>
          <p:nvPr/>
        </p:nvSpPr>
        <p:spPr>
          <a:xfrm>
            <a:off x="6022729" y="1781308"/>
            <a:ext cx="2995863" cy="166879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ndara" panose="020E0502030303020204" pitchFamily="34" charset="0"/>
              </a:rPr>
              <a:t>„Text </a:t>
            </a:r>
            <a:r>
              <a:rPr lang="de-DE" dirty="0" err="1">
                <a:latin typeface="Candara" panose="020E0502030303020204" pitchFamily="34" charset="0"/>
              </a:rPr>
              <a:t>to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column</a:t>
            </a:r>
            <a:r>
              <a:rPr lang="de-DE" dirty="0">
                <a:latin typeface="Candara" panose="020E0502030303020204" pitchFamily="34" charset="0"/>
              </a:rPr>
              <a:t>“ </a:t>
            </a:r>
            <a:r>
              <a:rPr lang="de-DE" dirty="0" err="1">
                <a:latin typeface="Candara" panose="020E0502030303020204" pitchFamily="34" charset="0"/>
              </a:rPr>
              <a:t>function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to</a:t>
            </a:r>
            <a:r>
              <a:rPr lang="de-DE" dirty="0">
                <a:latin typeface="Candara" panose="020E0502030303020204" pitchFamily="34" charset="0"/>
              </a:rPr>
              <a:t> separate date </a:t>
            </a:r>
            <a:r>
              <a:rPr lang="de-DE" dirty="0" err="1">
                <a:latin typeface="Candara" panose="020E0502030303020204" pitchFamily="34" charset="0"/>
              </a:rPr>
              <a:t>by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delimiter</a:t>
            </a:r>
            <a:r>
              <a:rPr lang="de-DE" dirty="0">
                <a:latin typeface="Candara" panose="020E0502030303020204" pitchFamily="34" charset="0"/>
              </a:rPr>
              <a:t> (e.g. </a:t>
            </a:r>
            <a:r>
              <a:rPr lang="de-DE" dirty="0" err="1">
                <a:latin typeface="Candara" panose="020E0502030303020204" pitchFamily="34" charset="0"/>
              </a:rPr>
              <a:t>commas</a:t>
            </a:r>
            <a:r>
              <a:rPr lang="de-DE" dirty="0">
                <a:latin typeface="Candara" panose="020E0502030303020204" pitchFamily="34" charset="0"/>
              </a:rPr>
              <a:t>)!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6C3383-46B8-45DA-A5E1-A87928631C8E}"/>
              </a:ext>
            </a:extLst>
          </p:cNvPr>
          <p:cNvSpPr/>
          <p:nvPr/>
        </p:nvSpPr>
        <p:spPr>
          <a:xfrm>
            <a:off x="5890382" y="4051495"/>
            <a:ext cx="3128210" cy="202130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ndara" panose="020E0502030303020204" pitchFamily="34" charset="0"/>
              </a:rPr>
              <a:t>„Transpose“ </a:t>
            </a:r>
            <a:r>
              <a:rPr lang="de-DE" dirty="0" err="1">
                <a:latin typeface="Candara" panose="020E0502030303020204" pitchFamily="34" charset="0"/>
              </a:rPr>
              <a:t>function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to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swap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columns</a:t>
            </a:r>
            <a:r>
              <a:rPr lang="de-DE" dirty="0">
                <a:latin typeface="Candara" panose="020E0502030303020204" pitchFamily="34" charset="0"/>
              </a:rPr>
              <a:t> and </a:t>
            </a:r>
            <a:r>
              <a:rPr lang="de-DE" dirty="0" err="1">
                <a:latin typeface="Candara" panose="020E0502030303020204" pitchFamily="34" charset="0"/>
              </a:rPr>
              <a:t>rows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when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copying</a:t>
            </a:r>
            <a:r>
              <a:rPr lang="de-DE" dirty="0">
                <a:latin typeface="Candara" panose="020E0502030303020204" pitchFamily="34" charset="0"/>
              </a:rPr>
              <a:t> </a:t>
            </a:r>
            <a:r>
              <a:rPr lang="de-DE" dirty="0" err="1">
                <a:latin typeface="Candara" panose="020E0502030303020204" pitchFamily="34" charset="0"/>
              </a:rPr>
              <a:t>data</a:t>
            </a:r>
            <a:r>
              <a:rPr lang="de-DE" dirty="0">
                <a:latin typeface="Candara" panose="020E0502030303020204" pitchFamily="34" charset="0"/>
              </a:rPr>
              <a:t>!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8A3DB5-1493-4597-86B2-C71EF65388D0}"/>
              </a:ext>
            </a:extLst>
          </p:cNvPr>
          <p:cNvCxnSpPr>
            <a:cxnSpLocks/>
          </p:cNvCxnSpPr>
          <p:nvPr/>
        </p:nvCxnSpPr>
        <p:spPr>
          <a:xfrm flipH="1">
            <a:off x="4156139" y="2563524"/>
            <a:ext cx="2225843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3D1C0A-494A-4066-BBA6-70B2F0B0A1FE}"/>
              </a:ext>
            </a:extLst>
          </p:cNvPr>
          <p:cNvCxnSpPr>
            <a:cxnSpLocks/>
          </p:cNvCxnSpPr>
          <p:nvPr/>
        </p:nvCxnSpPr>
        <p:spPr>
          <a:xfrm flipV="1">
            <a:off x="8215532" y="4051495"/>
            <a:ext cx="2124222" cy="52050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888143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357</Words>
  <Application>Microsoft Office PowerPoint</Application>
  <PresentationFormat>Breitbild</PresentationFormat>
  <Paragraphs>40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Candara</vt:lpstr>
      <vt:lpstr>Gill Sans MT</vt:lpstr>
      <vt:lpstr>Paket</vt:lpstr>
      <vt:lpstr>CREATING DIGITAL MAPS WITH Dariah Geobrowser &amp; Palladio</vt:lpstr>
      <vt:lpstr>WER oder WAS IST PARIS?</vt:lpstr>
      <vt:lpstr>Technical Challenges of creating digital Maps</vt:lpstr>
      <vt:lpstr>Geocoding Place names: manUALLY</vt:lpstr>
      <vt:lpstr>GEOCODING PLACE NAMES: VIA SCRIPT</vt:lpstr>
      <vt:lpstr>How to structure your Data in EXCEl</vt:lpstr>
      <vt:lpstr>OpTIMIsed Data Structure for Visualisation Tools</vt:lpstr>
      <vt:lpstr>CONVERT EUROPEAN DATES TO THE YYYY-MM-DD FORMAT (E.G. for palladio)</vt:lpstr>
      <vt:lpstr>ADAPT YOUR EXCEL TABLES TO DIFFERENT USE CASES</vt:lpstr>
      <vt:lpstr>EXPORT YOUR DATA FROM EXCEL</vt:lpstr>
      <vt:lpstr>Creating Maps with DARIAH-DE Geobrowser</vt:lpstr>
      <vt:lpstr>CREATING MAPS WITH Palladio (Stanford)</vt:lpstr>
      <vt:lpstr>USE CASE:  EMIGRATION OF GERMAN REVOLUTIONARIES 1848/1849</vt:lpstr>
      <vt:lpstr>GET STARTED WITH OUR HANDS-ON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Erstellung digitaler Karten mit Dariah Geobrowser &amp; Palladio</dc:title>
  <dc:creator>Barget, Monika</dc:creator>
  <cp:lastModifiedBy>Barget, Monika</cp:lastModifiedBy>
  <cp:revision>44</cp:revision>
  <dcterms:created xsi:type="dcterms:W3CDTF">2019-04-30T08:41:46Z</dcterms:created>
  <dcterms:modified xsi:type="dcterms:W3CDTF">2019-09-25T08:18:00Z</dcterms:modified>
</cp:coreProperties>
</file>